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3"/>
  </p:notesMasterIdLst>
  <p:sldIdLst>
    <p:sldId id="263" r:id="rId2"/>
    <p:sldId id="265" r:id="rId3"/>
    <p:sldId id="266" r:id="rId4"/>
    <p:sldId id="270" r:id="rId5"/>
    <p:sldId id="293" r:id="rId6"/>
    <p:sldId id="269" r:id="rId7"/>
    <p:sldId id="292" r:id="rId8"/>
    <p:sldId id="273" r:id="rId9"/>
    <p:sldId id="271" r:id="rId10"/>
    <p:sldId id="260" r:id="rId11"/>
    <p:sldId id="259" r:id="rId12"/>
    <p:sldId id="295" r:id="rId13"/>
    <p:sldId id="258" r:id="rId14"/>
    <p:sldId id="294" r:id="rId15"/>
    <p:sldId id="279" r:id="rId16"/>
    <p:sldId id="272" r:id="rId17"/>
    <p:sldId id="280" r:id="rId18"/>
    <p:sldId id="284" r:id="rId19"/>
    <p:sldId id="282" r:id="rId20"/>
    <p:sldId id="296" r:id="rId21"/>
    <p:sldId id="291" r:id="rId22"/>
    <p:sldId id="290" r:id="rId23"/>
    <p:sldId id="283" r:id="rId24"/>
    <p:sldId id="298" r:id="rId25"/>
    <p:sldId id="285" r:id="rId26"/>
    <p:sldId id="299" r:id="rId27"/>
    <p:sldId id="286" r:id="rId28"/>
    <p:sldId id="300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96969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4560" autoAdjust="0"/>
  </p:normalViewPr>
  <p:slideViewPr>
    <p:cSldViewPr snapToGrid="0">
      <p:cViewPr varScale="1">
        <p:scale>
          <a:sx n="78" d="100"/>
          <a:sy n="78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8BE85-81E6-41A3-8C6E-B0A5D74C4888}" type="datetimeFigureOut">
              <a:rPr lang="it-IT" smtClean="0"/>
              <a:t>25/03/2015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7BADE-FCA4-41AE-A7E3-7591CAB7DA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55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7BADE-FCA4-41AE-A7E3-7591CAB7DAC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38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A673-C9C1-4347-B507-D86D1093138B}" type="datetimeFigureOut">
              <a:rPr lang="it-IT" smtClean="0"/>
              <a:t>25/03/2015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E0D9-7E56-404D-83F5-24E19778B9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85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A673-C9C1-4347-B507-D86D1093138B}" type="datetimeFigureOut">
              <a:rPr lang="it-IT" smtClean="0"/>
              <a:t>25/03/2015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E0D9-7E56-404D-83F5-24E19778B9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39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A673-C9C1-4347-B507-D86D1093138B}" type="datetimeFigureOut">
              <a:rPr lang="it-IT" smtClean="0"/>
              <a:t>25/03/2015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E0D9-7E56-404D-83F5-24E19778B9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13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A673-C9C1-4347-B507-D86D1093138B}" type="datetimeFigureOut">
              <a:rPr lang="it-IT" smtClean="0"/>
              <a:t>25/03/2015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E0D9-7E56-404D-83F5-24E19778B9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50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A673-C9C1-4347-B507-D86D1093138B}" type="datetimeFigureOut">
              <a:rPr lang="it-IT" smtClean="0"/>
              <a:t>25/03/2015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E0D9-7E56-404D-83F5-24E19778B9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19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A673-C9C1-4347-B507-D86D1093138B}" type="datetimeFigureOut">
              <a:rPr lang="it-IT" smtClean="0"/>
              <a:t>25/03/2015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E0D9-7E56-404D-83F5-24E19778B9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73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A673-C9C1-4347-B507-D86D1093138B}" type="datetimeFigureOut">
              <a:rPr lang="it-IT" smtClean="0"/>
              <a:t>25/03/2015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E0D9-7E56-404D-83F5-24E19778B9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9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A673-C9C1-4347-B507-D86D1093138B}" type="datetimeFigureOut">
              <a:rPr lang="it-IT" smtClean="0"/>
              <a:t>25/03/2015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E0D9-7E56-404D-83F5-24E19778B9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20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A673-C9C1-4347-B507-D86D1093138B}" type="datetimeFigureOut">
              <a:rPr lang="it-IT" smtClean="0"/>
              <a:t>25/03/2015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E0D9-7E56-404D-83F5-24E19778B9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A673-C9C1-4347-B507-D86D1093138B}" type="datetimeFigureOut">
              <a:rPr lang="it-IT" smtClean="0"/>
              <a:t>25/03/2015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E0D9-7E56-404D-83F5-24E19778B9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22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A673-C9C1-4347-B507-D86D1093138B}" type="datetimeFigureOut">
              <a:rPr lang="it-IT" smtClean="0"/>
              <a:t>25/03/2015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E0D9-7E56-404D-83F5-24E19778B9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8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0A673-C9C1-4347-B507-D86D1093138B}" type="datetimeFigureOut">
              <a:rPr lang="it-IT" smtClean="0"/>
              <a:t>25/03/2015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E0D9-7E56-404D-83F5-24E19778B9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46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mboschetto.it/religione/libri_storici/Giudici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2461" y="336550"/>
            <a:ext cx="10934701" cy="6021388"/>
          </a:xfr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 bwMode="blackWhite">
          <a:xfrm>
            <a:off x="1320800" y="527954"/>
            <a:ext cx="9639300" cy="10816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5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NON DIRE SONO GIOVANE…</a:t>
            </a:r>
            <a:endParaRPr lang="it-IT" sz="45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Segnaposto testo 3"/>
          <p:cNvSpPr txBox="1">
            <a:spLocks/>
          </p:cNvSpPr>
          <p:nvPr/>
        </p:nvSpPr>
        <p:spPr>
          <a:xfrm>
            <a:off x="1320800" y="1870701"/>
            <a:ext cx="4758028" cy="3989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1900" b="1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it-IT" sz="3500" b="1" dirty="0" smtClean="0">
                <a:latin typeface="Georgia" panose="02040502050405020303" pitchFamily="18" charset="0"/>
              </a:rPr>
              <a:t>LA FIDUCIA DI DIO NEI RAGAZZI E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3500" b="1" dirty="0" smtClean="0">
                <a:latin typeface="Georgia" panose="02040502050405020303" pitchFamily="18" charset="0"/>
              </a:rPr>
              <a:t>NEI GIOVANI: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3500" b="1" dirty="0">
                <a:latin typeface="Georgia" panose="02040502050405020303" pitchFamily="18" charset="0"/>
              </a:rPr>
              <a:t>u</a:t>
            </a:r>
            <a:r>
              <a:rPr lang="it-IT" sz="3500" b="1" dirty="0" smtClean="0">
                <a:latin typeface="Georgia" panose="02040502050405020303" pitchFamily="18" charset="0"/>
              </a:rPr>
              <a:t>n percorso biblico</a:t>
            </a:r>
          </a:p>
          <a:p>
            <a:pPr algn="ctr"/>
            <a:endParaRPr lang="it-IT" sz="35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it-IT" sz="2600" b="1" dirty="0" smtClean="0">
                <a:latin typeface="Georgia" panose="02040502050405020303" pitchFamily="18" charset="0"/>
              </a:rPr>
              <a:t>S. Agata, Imola, </a:t>
            </a:r>
          </a:p>
          <a:p>
            <a:pPr marL="0" indent="0" algn="ctr">
              <a:buNone/>
            </a:pPr>
            <a:r>
              <a:rPr lang="it-IT" sz="2600" b="1" dirty="0" smtClean="0">
                <a:latin typeface="Georgia" panose="02040502050405020303" pitchFamily="18" charset="0"/>
              </a:rPr>
              <a:t>7  marzo 2015</a:t>
            </a:r>
            <a:endParaRPr lang="it-IT" sz="2600" b="1" dirty="0">
              <a:latin typeface="Georgia" panose="02040502050405020303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045298" y="5985802"/>
            <a:ext cx="2067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anspidomusamicitiaesquille.com</a:t>
            </a:r>
            <a:endParaRPr lang="it-IT" sz="1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5722" r="7407" b="5823"/>
          <a:stretch/>
        </p:blipFill>
        <p:spPr>
          <a:xfrm>
            <a:off x="7416452" y="1696798"/>
            <a:ext cx="3866615" cy="49517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53836"/>
            <a:ext cx="10515600" cy="164377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it-IT" b="1" dirty="0" smtClean="0">
                <a:latin typeface="Georgia" panose="02040502050405020303" pitchFamily="18" charset="0"/>
              </a:rPr>
              <a:t>Libro di Samuel</a:t>
            </a:r>
            <a:r>
              <a:rPr lang="it-IT" b="1" dirty="0" smtClean="0">
                <a:latin typeface="Book Antiqua" panose="02040602050305030304" pitchFamily="18" charset="0"/>
              </a:rPr>
              <a:t>e 	                                                 </a:t>
            </a:r>
            <a:r>
              <a:rPr lang="it-IT" sz="2000" b="1" dirty="0">
                <a:latin typeface="Georgia" panose="02040502050405020303" pitchFamily="18" charset="0"/>
              </a:rPr>
              <a:t>L</a:t>
            </a:r>
            <a:r>
              <a:rPr lang="it-IT" sz="2000" b="1" dirty="0" smtClean="0">
                <a:latin typeface="Georgia" panose="02040502050405020303" pitchFamily="18" charset="0"/>
              </a:rPr>
              <a:t>a Storia </a:t>
            </a:r>
            <a:r>
              <a:rPr lang="it-IT" sz="2000" b="1" dirty="0">
                <a:latin typeface="Georgia" panose="02040502050405020303" pitchFamily="18" charset="0"/>
              </a:rPr>
              <a:t>di </a:t>
            </a:r>
            <a:r>
              <a:rPr lang="it-IT" sz="2000" b="1" dirty="0" smtClean="0">
                <a:latin typeface="Georgia" panose="02040502050405020303" pitchFamily="18" charset="0"/>
              </a:rPr>
              <a:t>Israele, </a:t>
            </a:r>
            <a:r>
              <a:rPr lang="it-IT" sz="2000" b="1" dirty="0">
                <a:latin typeface="Georgia" panose="02040502050405020303" pitchFamily="18" charset="0"/>
              </a:rPr>
              <a:t>dalla </a:t>
            </a:r>
            <a:r>
              <a:rPr lang="it-IT" sz="2000" b="1" dirty="0" smtClean="0">
                <a:latin typeface="Georgia" panose="02040502050405020303" pitchFamily="18" charset="0"/>
              </a:rPr>
              <a:t>fine dell'epoca dei </a:t>
            </a:r>
            <a:r>
              <a:rPr lang="it-IT" sz="2000" b="1" dirty="0" smtClean="0">
                <a:latin typeface="Georgia" panose="02040502050405020303" pitchFamily="18" charset="0"/>
                <a:hlinkClick r:id="rId2"/>
              </a:rPr>
              <a:t>Giudici</a:t>
            </a:r>
            <a:r>
              <a:rPr lang="it-IT" sz="2000" b="1" dirty="0">
                <a:latin typeface="Georgia" panose="02040502050405020303" pitchFamily="18" charset="0"/>
              </a:rPr>
              <a:t> fino alla fine della </a:t>
            </a:r>
            <a:r>
              <a:rPr lang="it-IT" sz="2000" b="1" dirty="0" smtClean="0">
                <a:latin typeface="Georgia" panose="02040502050405020303" pitchFamily="18" charset="0"/>
              </a:rPr>
              <a:t>monarchia, </a:t>
            </a:r>
            <a:r>
              <a:rPr lang="it-IT" sz="2000" b="1" dirty="0">
                <a:latin typeface="Georgia" panose="02040502050405020303" pitchFamily="18" charset="0"/>
              </a:rPr>
              <a:t>con </a:t>
            </a:r>
            <a:r>
              <a:rPr lang="it-IT" sz="2000" b="1" dirty="0" smtClean="0">
                <a:latin typeface="Georgia" panose="02040502050405020303" pitchFamily="18" charset="0"/>
              </a:rPr>
              <a:t>l'invasione </a:t>
            </a:r>
            <a:r>
              <a:rPr lang="it-IT" sz="2000" b="1" dirty="0">
                <a:latin typeface="Georgia" panose="02040502050405020303" pitchFamily="18" charset="0"/>
              </a:rPr>
              <a:t>babilonese di </a:t>
            </a:r>
            <a:r>
              <a:rPr lang="it-IT" sz="2000" b="1" dirty="0" smtClean="0">
                <a:latin typeface="Georgia" panose="02040502050405020303" pitchFamily="18" charset="0"/>
              </a:rPr>
              <a:t>Nabucodonosor: XII-VI sec. a.C. 								</a:t>
            </a:r>
            <a:r>
              <a:rPr lang="it-IT" sz="2000" dirty="0" smtClean="0">
                <a:latin typeface="Georgia" panose="02040502050405020303" pitchFamily="18" charset="0"/>
              </a:rPr>
              <a:t>STORIA EPICA-CELEBRATIVA</a:t>
            </a:r>
            <a:endParaRPr lang="it-IT" sz="2000" dirty="0">
              <a:latin typeface="Georgia" panose="020405020504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138289"/>
            <a:ext cx="10515600" cy="4201551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it-IT" sz="1500" dirty="0" smtClean="0">
              <a:latin typeface="Book Antiqua" panose="02040602050305030304" pitchFamily="18" charset="0"/>
            </a:endParaRPr>
          </a:p>
          <a:p>
            <a:r>
              <a:rPr lang="it-IT" sz="3000" dirty="0" smtClean="0">
                <a:latin typeface="Book Antiqua" panose="02040602050305030304" pitchFamily="18" charset="0"/>
              </a:rPr>
              <a:t>Il contesto: Anna, donna sterile... </a:t>
            </a:r>
            <a:r>
              <a:rPr lang="it-IT" sz="3000" dirty="0" err="1" smtClean="0">
                <a:latin typeface="Book Antiqua" panose="02040602050305030304" pitchFamily="18" charset="0"/>
              </a:rPr>
              <a:t>Elkanà</a:t>
            </a:r>
            <a:r>
              <a:rPr lang="it-IT" sz="3000" dirty="0" smtClean="0">
                <a:latin typeface="Book Antiqua" panose="02040602050305030304" pitchFamily="18" charset="0"/>
              </a:rPr>
              <a:t>, uomo devoto, tra due mogli… </a:t>
            </a:r>
          </a:p>
          <a:p>
            <a:r>
              <a:rPr lang="it-IT" sz="3000" dirty="0" smtClean="0">
                <a:latin typeface="Book Antiqua" panose="02040602050305030304" pitchFamily="18" charset="0"/>
              </a:rPr>
              <a:t>Samuele offerto al santuario di Silo (arca dell’alleanza!) per il servizio al Signore perché primogenito (primizia)…</a:t>
            </a:r>
          </a:p>
          <a:p>
            <a:r>
              <a:rPr lang="it-IT" sz="3000" dirty="0" smtClean="0">
                <a:latin typeface="Book Antiqua" panose="02040602050305030304" pitchFamily="18" charset="0"/>
              </a:rPr>
              <a:t>Eli, sacerdote con figli disgraziati, riesce ad essere lo stesso padre spirituale… nonostante la sua imperfezione…</a:t>
            </a:r>
          </a:p>
          <a:p>
            <a:r>
              <a:rPr lang="it-IT" sz="3000" dirty="0" smtClean="0">
                <a:latin typeface="Book Antiqua" panose="02040602050305030304" pitchFamily="18" charset="0"/>
              </a:rPr>
              <a:t>Il Signore chiama un bambino per dire la verità e …</a:t>
            </a:r>
          </a:p>
          <a:p>
            <a:r>
              <a:rPr lang="it-IT" sz="3000" dirty="0" smtClean="0">
                <a:latin typeface="Book Antiqua" panose="02040602050305030304" pitchFamily="18" charset="0"/>
              </a:rPr>
              <a:t>Modello di pedagogia: </a:t>
            </a:r>
            <a:r>
              <a:rPr lang="it-IT" sz="2500" b="1" dirty="0" smtClean="0">
                <a:latin typeface="Book Antiqua" panose="02040602050305030304" pitchFamily="18" charset="0"/>
              </a:rPr>
              <a:t>ELI=i genitori quando… i catechisti quando… la Chiesa quando…</a:t>
            </a:r>
            <a:endParaRPr lang="it-IT" sz="2500" b="1" dirty="0">
              <a:latin typeface="Book Antiqua" panose="020406020503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2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2489" y="422032"/>
            <a:ext cx="10890391" cy="5627076"/>
          </a:xfrm>
          <a:solidFill>
            <a:srgbClr val="FFCC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>
                <a:latin typeface="Calibri" panose="020F0502020204030204" pitchFamily="34" charset="0"/>
              </a:rPr>
              <a:t>Il </a:t>
            </a:r>
            <a:r>
              <a:rPr lang="it-IT" u="sng" dirty="0">
                <a:latin typeface="Calibri" panose="020F0502020204030204" pitchFamily="34" charset="0"/>
              </a:rPr>
              <a:t>giovane Samuele</a:t>
            </a:r>
            <a:r>
              <a:rPr lang="it-IT" dirty="0">
                <a:latin typeface="Calibri" panose="020F0502020204030204" pitchFamily="34" charset="0"/>
              </a:rPr>
              <a:t> serviva il Signore </a:t>
            </a:r>
            <a:r>
              <a:rPr lang="it-IT" u="sng" dirty="0">
                <a:latin typeface="Calibri" panose="020F0502020204030204" pitchFamily="34" charset="0"/>
              </a:rPr>
              <a:t>alla presenza di Eli</a:t>
            </a:r>
            <a:r>
              <a:rPr lang="it-IT" dirty="0">
                <a:latin typeface="Calibri" panose="020F0502020204030204" pitchFamily="34" charset="0"/>
              </a:rPr>
              <a:t>. </a:t>
            </a:r>
            <a:r>
              <a:rPr lang="it-IT" dirty="0" smtClean="0">
                <a:latin typeface="Calibri" panose="020F0502020204030204" pitchFamily="34" charset="0"/>
              </a:rPr>
              <a:t>La </a:t>
            </a:r>
            <a:r>
              <a:rPr lang="it-IT" dirty="0">
                <a:latin typeface="Calibri" panose="020F0502020204030204" pitchFamily="34" charset="0"/>
              </a:rPr>
              <a:t>parola del Signore era rara in quei giorni, le visioni non erano frequenti. </a:t>
            </a:r>
            <a:r>
              <a:rPr lang="it-IT" baseline="30000" dirty="0">
                <a:latin typeface="Calibri" panose="020F0502020204030204" pitchFamily="34" charset="0"/>
              </a:rPr>
              <a:t>2</a:t>
            </a:r>
            <a:r>
              <a:rPr lang="it-IT" dirty="0">
                <a:latin typeface="Calibri" panose="020F0502020204030204" pitchFamily="34" charset="0"/>
              </a:rPr>
              <a:t>E quel giorno avvenne che Eli stava dormendo al suo posto, i suoi occhi cominciavano a indebolirsi e non riusciva più a vedere. </a:t>
            </a:r>
            <a:r>
              <a:rPr lang="it-IT" baseline="30000" dirty="0">
                <a:latin typeface="Calibri" panose="020F0502020204030204" pitchFamily="34" charset="0"/>
              </a:rPr>
              <a:t>3</a:t>
            </a:r>
            <a:r>
              <a:rPr lang="it-IT" dirty="0">
                <a:latin typeface="Calibri" panose="020F0502020204030204" pitchFamily="34" charset="0"/>
              </a:rPr>
              <a:t>La lampada di Dio non era ancora spenta e Samuele dormiva nel tempio del Signore, dove si trovava l'arca di Dio. </a:t>
            </a:r>
            <a:r>
              <a:rPr lang="it-IT" baseline="30000" dirty="0">
                <a:latin typeface="Calibri" panose="020F0502020204030204" pitchFamily="34" charset="0"/>
              </a:rPr>
              <a:t>4</a:t>
            </a:r>
            <a:r>
              <a:rPr lang="it-IT" dirty="0">
                <a:latin typeface="Calibri" panose="020F0502020204030204" pitchFamily="34" charset="0"/>
              </a:rPr>
              <a:t>Allora il Signore chiamò: «</a:t>
            </a:r>
            <a:r>
              <a:rPr lang="it-IT" u="sng" dirty="0">
                <a:latin typeface="Calibri" panose="020F0502020204030204" pitchFamily="34" charset="0"/>
              </a:rPr>
              <a:t>Samuele!</a:t>
            </a:r>
            <a:r>
              <a:rPr lang="it-IT" dirty="0">
                <a:latin typeface="Calibri" panose="020F0502020204030204" pitchFamily="34" charset="0"/>
              </a:rPr>
              <a:t>» ed </a:t>
            </a:r>
            <a:r>
              <a:rPr lang="it-IT" dirty="0" smtClean="0">
                <a:latin typeface="Calibri" panose="020F0502020204030204" pitchFamily="34" charset="0"/>
              </a:rPr>
              <a:t>egli rispose</a:t>
            </a:r>
            <a:r>
              <a:rPr lang="it-IT" dirty="0">
                <a:latin typeface="Calibri" panose="020F0502020204030204" pitchFamily="34" charset="0"/>
              </a:rPr>
              <a:t>: «</a:t>
            </a:r>
            <a:r>
              <a:rPr lang="it-IT" u="sng" dirty="0">
                <a:latin typeface="Calibri" panose="020F0502020204030204" pitchFamily="34" charset="0"/>
              </a:rPr>
              <a:t>Eccomi</a:t>
            </a:r>
            <a:r>
              <a:rPr lang="it-IT" dirty="0">
                <a:latin typeface="Calibri" panose="020F0502020204030204" pitchFamily="34" charset="0"/>
              </a:rPr>
              <a:t>», </a:t>
            </a:r>
            <a:r>
              <a:rPr lang="it-IT" baseline="30000" dirty="0">
                <a:latin typeface="Calibri" panose="020F0502020204030204" pitchFamily="34" charset="0"/>
              </a:rPr>
              <a:t>5</a:t>
            </a:r>
            <a:r>
              <a:rPr lang="it-IT" dirty="0">
                <a:latin typeface="Calibri" panose="020F0502020204030204" pitchFamily="34" charset="0"/>
              </a:rPr>
              <a:t>poi corse da Eli e gli disse: «Mi hai chiamato, eccomi!». Egli rispose: «Non ti ho chiamato, torna a dormire!». Tornò e si mise a dormire. </a:t>
            </a:r>
            <a:r>
              <a:rPr lang="it-IT" baseline="30000" dirty="0">
                <a:latin typeface="Calibri" panose="020F0502020204030204" pitchFamily="34" charset="0"/>
              </a:rPr>
              <a:t>6</a:t>
            </a:r>
            <a:r>
              <a:rPr lang="it-IT" dirty="0">
                <a:latin typeface="Calibri" panose="020F0502020204030204" pitchFamily="34" charset="0"/>
              </a:rPr>
              <a:t>Ma il Signore chiamò di nuovo: «Samuele!»; Samuele si alzò e corse da Eli dicendo: «Mi hai chiamato, eccomi!». Ma quello rispose di nuovo: «Non ti ho chiamato, figlio mio, torna a dormire!». </a:t>
            </a:r>
            <a:r>
              <a:rPr lang="it-IT" baseline="30000" dirty="0">
                <a:latin typeface="Calibri" panose="020F0502020204030204" pitchFamily="34" charset="0"/>
              </a:rPr>
              <a:t>7</a:t>
            </a:r>
            <a:r>
              <a:rPr lang="it-IT" dirty="0">
                <a:latin typeface="Calibri" panose="020F0502020204030204" pitchFamily="34" charset="0"/>
              </a:rPr>
              <a:t>In realtà Samuele fino ad allora </a:t>
            </a:r>
            <a:r>
              <a:rPr lang="it-IT" u="sng" dirty="0">
                <a:latin typeface="Calibri" panose="020F0502020204030204" pitchFamily="34" charset="0"/>
              </a:rPr>
              <a:t>non aveva ancora </a:t>
            </a:r>
            <a:r>
              <a:rPr lang="it-IT" u="sng" dirty="0" smtClean="0">
                <a:latin typeface="Calibri" panose="020F0502020204030204" pitchFamily="34" charset="0"/>
              </a:rPr>
              <a:t>conosciuto </a:t>
            </a:r>
            <a:r>
              <a:rPr lang="it-IT" u="sng" dirty="0">
                <a:latin typeface="Calibri" panose="020F0502020204030204" pitchFamily="34" charset="0"/>
              </a:rPr>
              <a:t>il Signore</a:t>
            </a:r>
            <a:r>
              <a:rPr lang="it-IT" dirty="0">
                <a:latin typeface="Calibri" panose="020F0502020204030204" pitchFamily="34" charset="0"/>
              </a:rPr>
              <a:t>, né gli era stata ancora rivelata la parola </a:t>
            </a:r>
            <a:r>
              <a:rPr lang="it-IT" dirty="0" smtClean="0">
                <a:latin typeface="Calibri" panose="020F0502020204030204" pitchFamily="34" charset="0"/>
              </a:rPr>
              <a:t> del Signore.</a:t>
            </a:r>
            <a:endParaRPr lang="it-IT" dirty="0">
              <a:latin typeface="Calibri" panose="020F05020202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6280" y="563880"/>
            <a:ext cx="10637520" cy="574548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>
                <a:latin typeface="Book Antiqua" panose="02040602050305030304" pitchFamily="18" charset="0"/>
              </a:rPr>
              <a:t>Racconto di </a:t>
            </a:r>
            <a:r>
              <a:rPr lang="it-IT" b="1" dirty="0" smtClean="0">
                <a:latin typeface="Book Antiqua" panose="02040602050305030304" pitchFamily="18" charset="0"/>
              </a:rPr>
              <a:t>vocazione: </a:t>
            </a:r>
          </a:p>
          <a:p>
            <a:pPr marL="0" indent="0">
              <a:buNone/>
            </a:pPr>
            <a:endParaRPr lang="it-IT" sz="2500" b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sz="2700" b="1" dirty="0" smtClean="0">
                <a:latin typeface="Book Antiqua" panose="02040602050305030304" pitchFamily="18" charset="0"/>
              </a:rPr>
              <a:t>La chiamata di Samuele </a:t>
            </a:r>
            <a:r>
              <a:rPr lang="it-IT" sz="2700" dirty="0" smtClean="0">
                <a:latin typeface="Book Antiqua" panose="02040602050305030304" pitchFamily="18" charset="0"/>
              </a:rPr>
              <a:t>è incorniciata da situazioni di peccato e infedeltà, di fedeltà e fiducia in Dio.  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Anna</a:t>
            </a:r>
            <a:r>
              <a:rPr lang="it-IT" sz="2000" dirty="0" smtClean="0">
                <a:latin typeface="Book Antiqua" panose="02040602050305030304" pitchFamily="18" charset="0"/>
              </a:rPr>
              <a:t>, la madre, si affida al Signore, ridona a Lui quanto aveva ricevuto, come primizia.</a:t>
            </a:r>
            <a:r>
              <a:rPr lang="it-IT" sz="2000" dirty="0">
                <a:latin typeface="Book Antiqua" panose="02040602050305030304" pitchFamily="18" charset="0"/>
              </a:rPr>
              <a:t> </a:t>
            </a:r>
            <a:r>
              <a:rPr lang="it-IT" sz="2000" dirty="0" smtClean="0">
                <a:latin typeface="Book Antiqua" panose="02040602050305030304" pitchFamily="18" charset="0"/>
              </a:rPr>
              <a:t>Anna: con la gratuità, fonda una nuova storia. 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Samuele</a:t>
            </a:r>
            <a:r>
              <a:rPr lang="it-IT" sz="2000" dirty="0" smtClean="0">
                <a:latin typeface="Book Antiqua" panose="02040602050305030304" pitchFamily="18" charset="0"/>
              </a:rPr>
              <a:t> con la fedeltà fonda un nuovo servizio sacerdotale = essere per Dio, camminare alla presenza di Dio, per sempre.</a:t>
            </a:r>
          </a:p>
          <a:p>
            <a:pPr marL="0" indent="0">
              <a:buNone/>
            </a:pPr>
            <a:r>
              <a:rPr lang="it-IT" sz="2000" dirty="0" smtClean="0">
                <a:latin typeface="Book Antiqua" panose="02040602050305030304" pitchFamily="18" charset="0"/>
              </a:rPr>
              <a:t>  </a:t>
            </a:r>
          </a:p>
          <a:p>
            <a:pPr marL="0" indent="0">
              <a:buNone/>
            </a:pPr>
            <a:r>
              <a:rPr lang="it-IT" sz="2700" b="1" dirty="0" smtClean="0">
                <a:latin typeface="Book Antiqua" panose="02040602050305030304" pitchFamily="18" charset="0"/>
              </a:rPr>
              <a:t>Samuele vive nel tempio</a:t>
            </a:r>
            <a:r>
              <a:rPr lang="it-IT" sz="2700" dirty="0" smtClean="0">
                <a:latin typeface="Book Antiqua" panose="02040602050305030304" pitchFamily="18" charset="0"/>
              </a:rPr>
              <a:t>, vicino all’arca di Dio: è lui il più vicino a Dio tuttavia non lo conosce ancora…</a:t>
            </a:r>
          </a:p>
          <a:p>
            <a:pPr marL="0" indent="0">
              <a:buNone/>
            </a:pPr>
            <a:r>
              <a:rPr lang="it-IT" sz="2700" b="1" dirty="0" smtClean="0">
                <a:latin typeface="Book Antiqua" panose="02040602050305030304" pitchFamily="18" charset="0"/>
              </a:rPr>
              <a:t>Conoscere il Signore:</a:t>
            </a:r>
            <a:r>
              <a:rPr lang="it-IT" sz="2700" dirty="0" smtClean="0">
                <a:latin typeface="Book Antiqua" panose="02040602050305030304" pitchFamily="18" charset="0"/>
              </a:rPr>
              <a:t> non è sapere cose su di Lui, non è neanche servirlo… è accogliere il dono della Parola che lui fa!|</a:t>
            </a:r>
          </a:p>
          <a:p>
            <a:pPr marL="0" indent="0">
              <a:buNone/>
            </a:pPr>
            <a:r>
              <a:rPr lang="it-IT" sz="2700" b="1" dirty="0" smtClean="0">
                <a:latin typeface="Book Antiqua" panose="02040602050305030304" pitchFamily="18" charset="0"/>
              </a:rPr>
              <a:t>Eli</a:t>
            </a:r>
            <a:r>
              <a:rPr lang="it-IT" sz="2700" dirty="0" smtClean="0">
                <a:latin typeface="Book Antiqua" panose="02040602050305030304" pitchFamily="18" charset="0"/>
              </a:rPr>
              <a:t>, comunque, strumento di questa conoscenza…</a:t>
            </a:r>
          </a:p>
          <a:p>
            <a:pPr marL="0" indent="0">
              <a:buNone/>
            </a:pPr>
            <a:r>
              <a:rPr lang="it-IT" sz="2700" b="1" dirty="0" smtClean="0">
                <a:latin typeface="Book Antiqua" panose="02040602050305030304" pitchFamily="18" charset="0"/>
              </a:rPr>
              <a:t>Non ti ho chiamato, figlio mio…: </a:t>
            </a:r>
            <a:r>
              <a:rPr lang="it-IT" sz="2700" dirty="0" smtClean="0">
                <a:latin typeface="Book Antiqua" panose="02040602050305030304" pitchFamily="18" charset="0"/>
              </a:rPr>
              <a:t>Eli riconosce l’esperienza che sta vivendo Samuele, nonostante sia stato rigettato da Dio egli ha un posto…</a:t>
            </a:r>
          </a:p>
          <a:p>
            <a:pPr marL="0" indent="0">
              <a:buNone/>
            </a:pPr>
            <a:endParaRPr lang="it-IT" sz="27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sz="2700" dirty="0" smtClean="0"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endParaRPr lang="it-IT" sz="20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it-IT" sz="2000" dirty="0">
              <a:latin typeface="Book Antiqua" panose="020406020503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4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246" y="257578"/>
            <a:ext cx="11668258" cy="6220496"/>
          </a:xfrm>
          <a:solidFill>
            <a:srgbClr val="FFCC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200" baseline="30000" dirty="0" smtClean="0">
                <a:latin typeface="Calibri" panose="020F0502020204030204" pitchFamily="34" charset="0"/>
              </a:rPr>
              <a:t>8</a:t>
            </a:r>
            <a:r>
              <a:rPr lang="it-IT" sz="2200" dirty="0" smtClean="0">
                <a:latin typeface="Calibri" panose="020F0502020204030204" pitchFamily="34" charset="0"/>
              </a:rPr>
              <a:t>Il </a:t>
            </a:r>
            <a:r>
              <a:rPr lang="it-IT" sz="2200" dirty="0">
                <a:latin typeface="Calibri" panose="020F0502020204030204" pitchFamily="34" charset="0"/>
              </a:rPr>
              <a:t>Signore tornò a chiamare: «Samuele!» per la terza volta; questi si alzò nuovamente e corse da Eli dicendo: «Mi hai chiamato, eccomi!». Allora Eli comprese che il Signore chiamava il giovane. </a:t>
            </a:r>
            <a:r>
              <a:rPr lang="it-IT" sz="2200" baseline="30000" dirty="0">
                <a:latin typeface="Calibri" panose="020F0502020204030204" pitchFamily="34" charset="0"/>
              </a:rPr>
              <a:t>9</a:t>
            </a:r>
            <a:r>
              <a:rPr lang="it-IT" sz="2200" dirty="0">
                <a:latin typeface="Calibri" panose="020F0502020204030204" pitchFamily="34" charset="0"/>
              </a:rPr>
              <a:t>Eli disse a Samuele: «Vattene a dormire e, se ti chiamerà, dirai: «Parla, Signore, perché il tuo servo ti ascolta»». Samuele andò a dormire al suo posto. </a:t>
            </a:r>
            <a:r>
              <a:rPr lang="it-IT" sz="2200" baseline="30000" dirty="0">
                <a:latin typeface="Calibri" panose="020F0502020204030204" pitchFamily="34" charset="0"/>
              </a:rPr>
              <a:t>10</a:t>
            </a:r>
            <a:r>
              <a:rPr lang="it-IT" sz="2200" dirty="0">
                <a:latin typeface="Calibri" panose="020F0502020204030204" pitchFamily="34" charset="0"/>
              </a:rPr>
              <a:t>Venne il Signore, stette accanto a lui e lo chiamò come le altre volte: «Samuele, Samuele!». Samuele rispose subito: «Parla, perché il tuo servo ti ascolta</a:t>
            </a:r>
            <a:r>
              <a:rPr lang="it-IT" sz="2200" dirty="0" smtClean="0">
                <a:latin typeface="Calibri" panose="020F0502020204030204" pitchFamily="34" charset="0"/>
              </a:rPr>
              <a:t>». </a:t>
            </a:r>
          </a:p>
          <a:p>
            <a:pPr marL="0" indent="0">
              <a:buNone/>
            </a:pPr>
            <a:r>
              <a:rPr lang="it-IT" sz="2200" baseline="30000" dirty="0">
                <a:latin typeface="Calibri" panose="020F0502020204030204" pitchFamily="34" charset="0"/>
              </a:rPr>
              <a:t>11</a:t>
            </a:r>
            <a:r>
              <a:rPr lang="it-IT" sz="2200" dirty="0">
                <a:latin typeface="Calibri" panose="020F0502020204030204" pitchFamily="34" charset="0"/>
              </a:rPr>
              <a:t>Allora </a:t>
            </a:r>
            <a:r>
              <a:rPr lang="it-IT" sz="2200" u="sng" dirty="0">
                <a:latin typeface="Calibri" panose="020F0502020204030204" pitchFamily="34" charset="0"/>
              </a:rPr>
              <a:t>il Signore disse a Samuele</a:t>
            </a:r>
            <a:r>
              <a:rPr lang="it-IT" sz="2200" dirty="0">
                <a:latin typeface="Calibri" panose="020F0502020204030204" pitchFamily="34" charset="0"/>
              </a:rPr>
              <a:t>: «Ecco, io sto per fare in Israele una cosa che risuonerà negli orecchi di chiunque l'udrà. </a:t>
            </a:r>
            <a:r>
              <a:rPr lang="it-IT" sz="2200" baseline="30000" dirty="0">
                <a:latin typeface="Calibri" panose="020F0502020204030204" pitchFamily="34" charset="0"/>
              </a:rPr>
              <a:t>12</a:t>
            </a:r>
            <a:r>
              <a:rPr lang="it-IT" sz="2200" dirty="0">
                <a:latin typeface="Calibri" panose="020F0502020204030204" pitchFamily="34" charset="0"/>
              </a:rPr>
              <a:t>In quel giorno compirò contro Eli quanto ho pronunciato riguardo alla sua casa, da cima a fondo. </a:t>
            </a:r>
            <a:r>
              <a:rPr lang="it-IT" sz="2200" baseline="30000" dirty="0">
                <a:latin typeface="Calibri" panose="020F0502020204030204" pitchFamily="34" charset="0"/>
              </a:rPr>
              <a:t>13</a:t>
            </a:r>
            <a:r>
              <a:rPr lang="it-IT" sz="2200" dirty="0">
                <a:latin typeface="Calibri" panose="020F0502020204030204" pitchFamily="34" charset="0"/>
              </a:rPr>
              <a:t>Gli ho annunciato che io faccio giustizia della casa di lui per sempre, perché sapeva che i suoi figli disonoravano Dio e non li ha ammoniti. </a:t>
            </a:r>
            <a:r>
              <a:rPr lang="it-IT" sz="2200" baseline="30000" dirty="0">
                <a:latin typeface="Calibri" panose="020F0502020204030204" pitchFamily="34" charset="0"/>
              </a:rPr>
              <a:t>14</a:t>
            </a:r>
            <a:r>
              <a:rPr lang="it-IT" sz="2200" dirty="0">
                <a:latin typeface="Calibri" panose="020F0502020204030204" pitchFamily="34" charset="0"/>
              </a:rPr>
              <a:t>Per questo io giuro contro la casa di Eli: non sarà mai espiata la colpa della casa di Eli, né con i sacrifici né con le offerte!». </a:t>
            </a:r>
            <a:r>
              <a:rPr lang="it-IT" sz="2200" baseline="30000" dirty="0">
                <a:latin typeface="Calibri" panose="020F0502020204030204" pitchFamily="34" charset="0"/>
              </a:rPr>
              <a:t>15</a:t>
            </a:r>
            <a:r>
              <a:rPr lang="it-IT" sz="2200" dirty="0">
                <a:latin typeface="Calibri" panose="020F0502020204030204" pitchFamily="34" charset="0"/>
              </a:rPr>
              <a:t>Samuele dormì fino al mattino, poi aprì i battenti della casa del Signore. Samuele però </a:t>
            </a:r>
            <a:r>
              <a:rPr lang="it-IT" sz="2200" u="sng" dirty="0">
                <a:latin typeface="Calibri" panose="020F0502020204030204" pitchFamily="34" charset="0"/>
              </a:rPr>
              <a:t>temeva di manifestare la visione a Eli</a:t>
            </a:r>
            <a:r>
              <a:rPr lang="it-IT" sz="2200" dirty="0">
                <a:latin typeface="Calibri" panose="020F0502020204030204" pitchFamily="34" charset="0"/>
              </a:rPr>
              <a:t>. </a:t>
            </a:r>
            <a:r>
              <a:rPr lang="it-IT" sz="2200" baseline="30000" dirty="0">
                <a:latin typeface="Calibri" panose="020F0502020204030204" pitchFamily="34" charset="0"/>
              </a:rPr>
              <a:t>16</a:t>
            </a:r>
            <a:r>
              <a:rPr lang="it-IT" sz="2200" dirty="0">
                <a:latin typeface="Calibri" panose="020F0502020204030204" pitchFamily="34" charset="0"/>
              </a:rPr>
              <a:t>Eli chiamò Samuele e gli disse: «Samuele, figlio mio». Rispose: «</a:t>
            </a:r>
            <a:r>
              <a:rPr lang="it-IT" sz="2200" u="sng" dirty="0">
                <a:latin typeface="Calibri" panose="020F0502020204030204" pitchFamily="34" charset="0"/>
              </a:rPr>
              <a:t>Eccomi</a:t>
            </a:r>
            <a:r>
              <a:rPr lang="it-IT" sz="2200" dirty="0">
                <a:latin typeface="Calibri" panose="020F0502020204030204" pitchFamily="34" charset="0"/>
              </a:rPr>
              <a:t>». </a:t>
            </a:r>
            <a:r>
              <a:rPr lang="it-IT" sz="2200" baseline="30000" dirty="0">
                <a:latin typeface="Calibri" panose="020F0502020204030204" pitchFamily="34" charset="0"/>
              </a:rPr>
              <a:t>17</a:t>
            </a:r>
            <a:r>
              <a:rPr lang="it-IT" sz="2200" dirty="0">
                <a:latin typeface="Calibri" panose="020F0502020204030204" pitchFamily="34" charset="0"/>
              </a:rPr>
              <a:t>Disse: «Che discorso ti ha fatto? Non tenermi nascosto nulla. Così Dio faccia a te e anche peggio, se mi nasconderai una sola parola di quanto ti ha detto». </a:t>
            </a:r>
            <a:r>
              <a:rPr lang="it-IT" sz="2200" baseline="30000" dirty="0">
                <a:latin typeface="Calibri" panose="020F0502020204030204" pitchFamily="34" charset="0"/>
              </a:rPr>
              <a:t>18</a:t>
            </a:r>
            <a:r>
              <a:rPr lang="it-IT" sz="2200" dirty="0">
                <a:latin typeface="Calibri" panose="020F0502020204030204" pitchFamily="34" charset="0"/>
              </a:rPr>
              <a:t>Allora Samuele gli svelò tutto e non tenne nascosto nulla. E disse: «È il Signore! Faccia ciò che a lui pare bene</a:t>
            </a:r>
            <a:r>
              <a:rPr lang="it-IT" sz="2200" dirty="0" smtClean="0">
                <a:latin typeface="Calibri" panose="020F0502020204030204" pitchFamily="34" charset="0"/>
              </a:rPr>
              <a:t>». </a:t>
            </a:r>
            <a:r>
              <a:rPr lang="it-IT" sz="2200" baseline="30000" dirty="0" smtClean="0">
                <a:latin typeface="Calibri" panose="020F0502020204030204" pitchFamily="34" charset="0"/>
              </a:rPr>
              <a:t>19</a:t>
            </a:r>
            <a:r>
              <a:rPr lang="it-IT" sz="2200" u="sng" dirty="0" smtClean="0">
                <a:latin typeface="Calibri" panose="020F0502020204030204" pitchFamily="34" charset="0"/>
              </a:rPr>
              <a:t>Samuele </a:t>
            </a:r>
            <a:r>
              <a:rPr lang="it-IT" sz="2200" u="sng" dirty="0">
                <a:latin typeface="Calibri" panose="020F0502020204030204" pitchFamily="34" charset="0"/>
              </a:rPr>
              <a:t>crebbe </a:t>
            </a:r>
            <a:r>
              <a:rPr lang="it-IT" sz="2200" dirty="0">
                <a:latin typeface="Calibri" panose="020F0502020204030204" pitchFamily="34" charset="0"/>
              </a:rPr>
              <a:t>e </a:t>
            </a:r>
            <a:r>
              <a:rPr lang="it-IT" sz="2200" u="sng" dirty="0">
                <a:latin typeface="Calibri" panose="020F0502020204030204" pitchFamily="34" charset="0"/>
              </a:rPr>
              <a:t>il Signore fu con lui</a:t>
            </a:r>
            <a:r>
              <a:rPr lang="it-IT" sz="2200" dirty="0">
                <a:latin typeface="Calibri" panose="020F0502020204030204" pitchFamily="34" charset="0"/>
              </a:rPr>
              <a:t>, né lasciò andare a vuoto una sola delle sue parole. </a:t>
            </a:r>
            <a:r>
              <a:rPr lang="it-IT" sz="2200" baseline="30000" dirty="0">
                <a:latin typeface="Calibri" panose="020F0502020204030204" pitchFamily="34" charset="0"/>
              </a:rPr>
              <a:t>20</a:t>
            </a:r>
            <a:r>
              <a:rPr lang="it-IT" sz="2200" dirty="0">
                <a:latin typeface="Calibri" panose="020F0502020204030204" pitchFamily="34" charset="0"/>
              </a:rPr>
              <a:t>Perciò tutto Israele, da Dan fino a Bersabea, seppe che Samuele era stato costituito profeta del Signore. </a:t>
            </a:r>
            <a:r>
              <a:rPr lang="it-IT" sz="2200" baseline="30000" dirty="0">
                <a:latin typeface="Calibri" panose="020F0502020204030204" pitchFamily="34" charset="0"/>
              </a:rPr>
              <a:t>21</a:t>
            </a:r>
            <a:r>
              <a:rPr lang="it-IT" sz="2200" dirty="0">
                <a:latin typeface="Calibri" panose="020F0502020204030204" pitchFamily="34" charset="0"/>
              </a:rPr>
              <a:t>Il Signore continuò ad apparire a Silo, perché il Signore si rivelava a Samuele a Silo con la sua parola. </a:t>
            </a:r>
            <a:endParaRPr lang="it-IT" sz="2200" dirty="0" smtClean="0">
              <a:latin typeface="Calibri" panose="020F05020202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5320" y="563880"/>
            <a:ext cx="10881360" cy="5613083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 smtClean="0">
                <a:latin typeface="Book Antiqua" panose="02040602050305030304" pitchFamily="18" charset="0"/>
              </a:rPr>
              <a:t>Eli capisce che è il Signore colui che sta chiamando: </a:t>
            </a:r>
            <a:r>
              <a:rPr lang="it-IT" sz="2400" dirty="0" smtClean="0">
                <a:latin typeface="Book Antiqua" panose="02040602050305030304" pitchFamily="18" charset="0"/>
              </a:rPr>
              <a:t>invita Samuele a mettersi in ascolto del Signore… </a:t>
            </a:r>
          </a:p>
          <a:p>
            <a:pPr marL="0" indent="0">
              <a:buNone/>
            </a:pPr>
            <a:r>
              <a:rPr lang="it-IT" sz="2400" b="1" dirty="0" smtClean="0">
                <a:latin typeface="Book Antiqua" panose="02040602050305030304" pitchFamily="18" charset="0"/>
              </a:rPr>
              <a:t>Il Signore stette accanto a Lui: </a:t>
            </a:r>
            <a:r>
              <a:rPr lang="it-IT" sz="2400" dirty="0" smtClean="0">
                <a:latin typeface="Book Antiqua" panose="02040602050305030304" pitchFamily="18" charset="0"/>
              </a:rPr>
              <a:t>Dio cerca la compagnia dell’uomo…</a:t>
            </a:r>
            <a:endParaRPr lang="it-IT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sz="2400" b="1" dirty="0" smtClean="0">
                <a:latin typeface="Book Antiqua" panose="02040602050305030304" pitchFamily="18" charset="0"/>
              </a:rPr>
              <a:t>Signore affida a Samuele parole di condanna</a:t>
            </a:r>
            <a:r>
              <a:rPr lang="it-IT" sz="2400" dirty="0" smtClean="0">
                <a:latin typeface="Book Antiqua" panose="02040602050305030304" pitchFamily="18" charset="0"/>
              </a:rPr>
              <a:t>: perché? È solo un ragazzo…  </a:t>
            </a:r>
            <a:r>
              <a:rPr lang="it-IT" sz="2400" u="sng" dirty="0" smtClean="0">
                <a:latin typeface="Book Antiqua" panose="02040602050305030304" pitchFamily="18" charset="0"/>
              </a:rPr>
              <a:t>perché ai piccoli Dio affida la storia, la storia può ricominciare da un grande peccato</a:t>
            </a:r>
            <a:r>
              <a:rPr lang="it-IT" sz="2400" dirty="0" smtClean="0">
                <a:latin typeface="Book Antiqua" panose="02040602050305030304" pitchFamily="18" charset="0"/>
              </a:rPr>
              <a:t>...</a:t>
            </a:r>
          </a:p>
          <a:p>
            <a:pPr marL="0" indent="0">
              <a:buNone/>
            </a:pPr>
            <a:r>
              <a:rPr lang="it-IT" sz="2400" b="1" dirty="0" smtClean="0">
                <a:latin typeface="Book Antiqua" panose="02040602050305030304" pitchFamily="18" charset="0"/>
              </a:rPr>
              <a:t>Temeva di manifestare la visione a Eli</a:t>
            </a:r>
            <a:r>
              <a:rPr lang="it-IT" sz="2400" dirty="0" smtClean="0">
                <a:latin typeface="Book Antiqua" panose="02040602050305030304" pitchFamily="18" charset="0"/>
              </a:rPr>
              <a:t>: è solo un ragazzo… Eli è l’adulto che lo ha cresciuto… timore, soggezione,…</a:t>
            </a:r>
          </a:p>
          <a:p>
            <a:pPr marL="0" indent="0">
              <a:buNone/>
            </a:pPr>
            <a:r>
              <a:rPr lang="it-IT" sz="2400" b="1" dirty="0" smtClean="0">
                <a:latin typeface="Book Antiqua" panose="02040602050305030304" pitchFamily="18" charset="0"/>
              </a:rPr>
              <a:t>Samuele ha stoffa</a:t>
            </a:r>
            <a:r>
              <a:rPr lang="it-IT" sz="2400" dirty="0" smtClean="0">
                <a:latin typeface="Book Antiqua" panose="02040602050305030304" pitchFamily="18" charset="0"/>
              </a:rPr>
              <a:t>: si fida di Eli e gli rivela la decisione del Signore.</a:t>
            </a:r>
          </a:p>
          <a:p>
            <a:pPr marL="0" indent="0">
              <a:buNone/>
            </a:pPr>
            <a:r>
              <a:rPr lang="it-IT" sz="2400" b="1" dirty="0" smtClean="0">
                <a:latin typeface="Book Antiqua" panose="02040602050305030304" pitchFamily="18" charset="0"/>
              </a:rPr>
              <a:t>Eli, grande educatore</a:t>
            </a:r>
            <a:r>
              <a:rPr lang="it-IT" sz="2400" dirty="0" smtClean="0">
                <a:latin typeface="Book Antiqua" panose="02040602050305030304" pitchFamily="18" charset="0"/>
              </a:rPr>
              <a:t>: non giudica né Samuele né Dio, riconosce la grandezza di Dio!</a:t>
            </a:r>
            <a:endParaRPr lang="it-IT" sz="24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sz="2400" b="1" dirty="0" smtClean="0">
                <a:latin typeface="Book Antiqua" panose="02040602050305030304" pitchFamily="18" charset="0"/>
              </a:rPr>
              <a:t>Non lasciò andare nessuna delle sue parole</a:t>
            </a:r>
            <a:r>
              <a:rPr lang="it-IT" sz="2400" dirty="0" smtClean="0">
                <a:latin typeface="Book Antiqua" panose="02040602050305030304" pitchFamily="18" charset="0"/>
              </a:rPr>
              <a:t>: sarà sacerdote, profeta, giudice… traghetterà Israele verso l'avventura della monarchia…</a:t>
            </a:r>
          </a:p>
          <a:p>
            <a:pPr marL="0" indent="0">
              <a:buNone/>
            </a:pP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101840" y="365125"/>
            <a:ext cx="4663440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500" b="1" dirty="0">
                <a:latin typeface="Georgia" panose="02040502050405020303" pitchFamily="18" charset="0"/>
              </a:rPr>
              <a:t>Cosa notate di particolare?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98320"/>
            <a:ext cx="5053012" cy="63555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6614160" y="5151120"/>
            <a:ext cx="48920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È notte ma Eli è vestito con gli abiti da sacerdote, non sta dormendo… il vero educatore è sempre sveglio!!!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2995" y="6550223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029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latin typeface="Book Antiqua" panose="02040602050305030304" pitchFamily="18" charset="0"/>
              </a:rPr>
              <a:t>Samuele, ultimo grande giudice di Israele, il primo grande profeta…</a:t>
            </a:r>
          </a:p>
          <a:p>
            <a:r>
              <a:rPr lang="it-IT" dirty="0" smtClean="0">
                <a:latin typeface="Book Antiqua" panose="02040602050305030304" pitchFamily="18" charset="0"/>
              </a:rPr>
              <a:t>A lui le tribù chiedono un re… </a:t>
            </a:r>
          </a:p>
          <a:p>
            <a:r>
              <a:rPr lang="it-IT" dirty="0" smtClean="0">
                <a:latin typeface="Book Antiqua" panose="02040602050305030304" pitchFamily="18" charset="0"/>
              </a:rPr>
              <a:t>Avverte dei pericoli della monarchia, ma obbedisce al popolo a d’accordo con Dio sceglie </a:t>
            </a:r>
            <a:r>
              <a:rPr lang="it-IT" b="1" dirty="0" smtClean="0">
                <a:latin typeface="Book Antiqua" panose="02040602050305030304" pitchFamily="18" charset="0"/>
              </a:rPr>
              <a:t>Saul, primo re di Israele</a:t>
            </a:r>
            <a:r>
              <a:rPr lang="it-IT" dirty="0" smtClean="0">
                <a:latin typeface="Book Antiqua" panose="02040602050305030304" pitchFamily="18" charset="0"/>
              </a:rPr>
              <a:t>…</a:t>
            </a:r>
          </a:p>
          <a:p>
            <a:r>
              <a:rPr lang="it-IT" dirty="0" smtClean="0">
                <a:latin typeface="Book Antiqua" panose="02040602050305030304" pitchFamily="18" charset="0"/>
              </a:rPr>
              <a:t>Israele diventa più forte, ma da Saul Dio </a:t>
            </a:r>
          </a:p>
          <a:p>
            <a:pPr marL="0" indent="0">
              <a:buNone/>
            </a:pPr>
            <a:r>
              <a:rPr lang="it-IT" dirty="0" smtClean="0">
                <a:latin typeface="Book Antiqua" panose="02040602050305030304" pitchFamily="18" charset="0"/>
              </a:rPr>
              <a:t>toglie la sua benedizione perché si è inorgoglito…</a:t>
            </a: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39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b="1" dirty="0" smtClean="0">
                <a:latin typeface="Georgia" panose="02040502050405020303" pitchFamily="18" charset="0"/>
              </a:rPr>
              <a:t>Cosa succede poi?</a:t>
            </a:r>
            <a:endParaRPr lang="it-IT" b="1" dirty="0">
              <a:latin typeface="Georgia" panose="02040502050405020303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8" t="11517" r="27611"/>
          <a:stretch/>
        </p:blipFill>
        <p:spPr>
          <a:xfrm>
            <a:off x="9037320" y="3562773"/>
            <a:ext cx="2560320" cy="2914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0800000" flipV="1">
            <a:off x="9814560" y="4556761"/>
            <a:ext cx="2026920" cy="17526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Unzione di Saul,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miniatura del secolo IX, Basilica di San Paolo a Roma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" y="396240"/>
            <a:ext cx="9059691" cy="59131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5299" y="343516"/>
            <a:ext cx="3644934" cy="304863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latin typeface="Bookman Old Style" panose="02050604050505020204" pitchFamily="18" charset="0"/>
              </a:rPr>
              <a:t>DAVIDE: </a:t>
            </a:r>
            <a:r>
              <a:rPr lang="it-IT" sz="3500" b="1" dirty="0" smtClean="0">
                <a:latin typeface="Bookman Old Style" panose="02050604050505020204" pitchFamily="18" charset="0"/>
              </a:rPr>
              <a:t/>
            </a:r>
            <a:br>
              <a:rPr lang="it-IT" sz="3500" b="1" dirty="0" smtClean="0">
                <a:latin typeface="Bookman Old Style" panose="02050604050505020204" pitchFamily="18" charset="0"/>
              </a:rPr>
            </a:br>
            <a:r>
              <a:rPr lang="it-IT" sz="3500" b="1" dirty="0" smtClean="0">
                <a:latin typeface="Bookman Old Style" panose="02050604050505020204" pitchFamily="18" charset="0"/>
              </a:rPr>
              <a:t>con la fiducia in Dio</a:t>
            </a:r>
            <a:br>
              <a:rPr lang="it-IT" sz="3500" b="1" dirty="0" smtClean="0">
                <a:latin typeface="Bookman Old Style" panose="02050604050505020204" pitchFamily="18" charset="0"/>
              </a:rPr>
            </a:br>
            <a:r>
              <a:rPr lang="it-IT" sz="3500" b="1" dirty="0" smtClean="0">
                <a:latin typeface="Bookman Old Style" panose="02050604050505020204" pitchFamily="18" charset="0"/>
              </a:rPr>
              <a:t>sconfiggi </a:t>
            </a:r>
            <a:br>
              <a:rPr lang="it-IT" sz="3500" b="1" dirty="0" smtClean="0">
                <a:latin typeface="Bookman Old Style" panose="02050604050505020204" pitchFamily="18" charset="0"/>
              </a:rPr>
            </a:br>
            <a:r>
              <a:rPr lang="it-IT" sz="3500" b="1" dirty="0" smtClean="0">
                <a:latin typeface="Bookman Old Style" panose="02050604050505020204" pitchFamily="18" charset="0"/>
              </a:rPr>
              <a:t>le paure</a:t>
            </a:r>
            <a:br>
              <a:rPr lang="it-IT" sz="3500" b="1" dirty="0" smtClean="0">
                <a:latin typeface="Bookman Old Style" panose="02050604050505020204" pitchFamily="18" charset="0"/>
              </a:rPr>
            </a:br>
            <a:r>
              <a:rPr lang="it-IT" sz="3500" b="1" dirty="0" smtClean="0">
                <a:latin typeface="Bookman Old Style" panose="02050604050505020204" pitchFamily="18" charset="0"/>
              </a:rPr>
              <a:t>(i Giganti)! </a:t>
            </a:r>
            <a:endParaRPr lang="it-IT" dirty="0">
              <a:latin typeface="Georgia" panose="02040502050405020303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" y="389422"/>
            <a:ext cx="7240816" cy="61180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1960" y="411480"/>
            <a:ext cx="11216640" cy="6004560"/>
          </a:xfrm>
          <a:solidFill>
            <a:srgbClr val="FFCCCC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>
                <a:latin typeface="Georgia" panose="02040502050405020303" pitchFamily="18" charset="0"/>
              </a:rPr>
              <a:t>Il Signore disse a Samuele: «Fino a quando piangerai su Saul, mentre io l'ho ripudiato perché non regni su Israele? Riempi d'olio il tuo corno e parti. Ti mando da </a:t>
            </a:r>
            <a:r>
              <a:rPr lang="it-IT" dirty="0" err="1">
                <a:latin typeface="Georgia" panose="02040502050405020303" pitchFamily="18" charset="0"/>
              </a:rPr>
              <a:t>Iesse</a:t>
            </a:r>
            <a:r>
              <a:rPr lang="it-IT" dirty="0">
                <a:latin typeface="Georgia" panose="02040502050405020303" pitchFamily="18" charset="0"/>
              </a:rPr>
              <a:t> il </a:t>
            </a:r>
            <a:r>
              <a:rPr lang="it-IT" dirty="0" err="1">
                <a:latin typeface="Georgia" panose="02040502050405020303" pitchFamily="18" charset="0"/>
              </a:rPr>
              <a:t>Betlemmita</a:t>
            </a:r>
            <a:r>
              <a:rPr lang="it-IT" dirty="0">
                <a:latin typeface="Georgia" panose="02040502050405020303" pitchFamily="18" charset="0"/>
              </a:rPr>
              <a:t>, perché mi sono scelto tra i suoi figli un re</a:t>
            </a:r>
            <a:r>
              <a:rPr lang="it-IT" dirty="0" smtClean="0">
                <a:latin typeface="Georgia" panose="02040502050405020303" pitchFamily="18" charset="0"/>
              </a:rPr>
              <a:t>».</a:t>
            </a:r>
          </a:p>
          <a:p>
            <a:pPr marL="0" indent="0">
              <a:buNone/>
            </a:pPr>
            <a:r>
              <a:rPr lang="it-IT" baseline="30000" dirty="0" smtClean="0">
                <a:latin typeface="Georgia" panose="02040502050405020303" pitchFamily="18" charset="0"/>
              </a:rPr>
              <a:t>2</a:t>
            </a:r>
            <a:r>
              <a:rPr lang="it-IT" dirty="0" smtClean="0">
                <a:latin typeface="Georgia" panose="02040502050405020303" pitchFamily="18" charset="0"/>
              </a:rPr>
              <a:t>Samuele </a:t>
            </a:r>
            <a:r>
              <a:rPr lang="it-IT" dirty="0">
                <a:latin typeface="Georgia" panose="02040502050405020303" pitchFamily="18" charset="0"/>
              </a:rPr>
              <a:t>rispose: «Come posso andare? Saul lo verrà a sapere e mi ucciderà». Il Signore soggiunse: «Prenderai con te una giovenca e dirai: «Sono venuto per sacrificare al Signore». </a:t>
            </a:r>
            <a:r>
              <a:rPr lang="it-IT" baseline="30000" dirty="0">
                <a:latin typeface="Georgia" panose="02040502050405020303" pitchFamily="18" charset="0"/>
              </a:rPr>
              <a:t>3</a:t>
            </a:r>
            <a:r>
              <a:rPr lang="it-IT" dirty="0">
                <a:latin typeface="Georgia" panose="02040502050405020303" pitchFamily="18" charset="0"/>
              </a:rPr>
              <a:t>Inviterai quindi </a:t>
            </a:r>
            <a:r>
              <a:rPr lang="it-IT" dirty="0" err="1">
                <a:latin typeface="Georgia" panose="02040502050405020303" pitchFamily="18" charset="0"/>
              </a:rPr>
              <a:t>Iesse</a:t>
            </a:r>
            <a:r>
              <a:rPr lang="it-IT" dirty="0">
                <a:latin typeface="Georgia" panose="02040502050405020303" pitchFamily="18" charset="0"/>
              </a:rPr>
              <a:t> al sacrificio. Allora io ti farò conoscere quello che dovrai fare e ungerai per me colui che io ti dirò</a:t>
            </a:r>
            <a:r>
              <a:rPr lang="it-IT" dirty="0" smtClean="0">
                <a:latin typeface="Georgia" panose="02040502050405020303" pitchFamily="18" charset="0"/>
              </a:rPr>
              <a:t>». </a:t>
            </a:r>
            <a:r>
              <a:rPr lang="it-IT" baseline="30000" dirty="0" smtClean="0">
                <a:latin typeface="Georgia" panose="02040502050405020303" pitchFamily="18" charset="0"/>
              </a:rPr>
              <a:t>4</a:t>
            </a:r>
            <a:r>
              <a:rPr lang="it-IT" dirty="0" smtClean="0">
                <a:latin typeface="Georgia" panose="02040502050405020303" pitchFamily="18" charset="0"/>
              </a:rPr>
              <a:t>Samuele </a:t>
            </a:r>
            <a:r>
              <a:rPr lang="it-IT" dirty="0">
                <a:latin typeface="Georgia" panose="02040502050405020303" pitchFamily="18" charset="0"/>
              </a:rPr>
              <a:t>fece quello che il Signore gli aveva comandato e venne a Betlemme; gli anziani della città gli vennero incontro trepidanti e gli chiesero: «È pacifica la tua venuta</a:t>
            </a:r>
            <a:r>
              <a:rPr lang="it-IT" dirty="0" smtClean="0">
                <a:latin typeface="Georgia" panose="02040502050405020303" pitchFamily="18" charset="0"/>
              </a:rPr>
              <a:t>?». </a:t>
            </a:r>
            <a:r>
              <a:rPr lang="it-IT" baseline="30000" dirty="0" smtClean="0">
                <a:latin typeface="Georgia" panose="02040502050405020303" pitchFamily="18" charset="0"/>
              </a:rPr>
              <a:t>5</a:t>
            </a:r>
            <a:r>
              <a:rPr lang="it-IT" dirty="0" smtClean="0">
                <a:latin typeface="Georgia" panose="02040502050405020303" pitchFamily="18" charset="0"/>
              </a:rPr>
              <a:t>Rispose</a:t>
            </a:r>
            <a:r>
              <a:rPr lang="it-IT" dirty="0">
                <a:latin typeface="Georgia" panose="02040502050405020303" pitchFamily="18" charset="0"/>
              </a:rPr>
              <a:t>: «È pacifica. Sono venuto per sacrificare al Signore. Santificatevi, poi venite con me al sacrificio». Fece santificare anche </a:t>
            </a:r>
            <a:r>
              <a:rPr lang="it-IT" dirty="0" err="1">
                <a:latin typeface="Georgia" panose="02040502050405020303" pitchFamily="18" charset="0"/>
              </a:rPr>
              <a:t>Iesse</a:t>
            </a:r>
            <a:r>
              <a:rPr lang="it-IT" dirty="0">
                <a:latin typeface="Georgia" panose="02040502050405020303" pitchFamily="18" charset="0"/>
              </a:rPr>
              <a:t> e i suoi figli e li invitò al sacrificio.</a:t>
            </a:r>
            <a:r>
              <a:rPr lang="it-IT" baseline="30000" dirty="0">
                <a:latin typeface="Georgia" panose="02040502050405020303" pitchFamily="18" charset="0"/>
              </a:rPr>
              <a:t>6</a:t>
            </a:r>
            <a:r>
              <a:rPr lang="it-IT" dirty="0">
                <a:latin typeface="Georgia" panose="02040502050405020303" pitchFamily="18" charset="0"/>
              </a:rPr>
              <a:t>Quando furono entrati, egli vide </a:t>
            </a:r>
            <a:r>
              <a:rPr lang="it-IT" dirty="0" err="1">
                <a:latin typeface="Georgia" panose="02040502050405020303" pitchFamily="18" charset="0"/>
              </a:rPr>
              <a:t>Eliàb</a:t>
            </a:r>
            <a:r>
              <a:rPr lang="it-IT" dirty="0">
                <a:latin typeface="Georgia" panose="02040502050405020303" pitchFamily="18" charset="0"/>
              </a:rPr>
              <a:t> e disse: «Certo, davanti al Signore sta il suo consacrato</a:t>
            </a:r>
            <a:r>
              <a:rPr lang="it-IT" dirty="0" smtClean="0">
                <a:latin typeface="Georgia" panose="02040502050405020303" pitchFamily="18" charset="0"/>
              </a:rPr>
              <a:t>!». </a:t>
            </a:r>
            <a:r>
              <a:rPr lang="it-IT" baseline="30000" dirty="0" smtClean="0">
                <a:latin typeface="Georgia" panose="02040502050405020303" pitchFamily="18" charset="0"/>
              </a:rPr>
              <a:t>7 </a:t>
            </a:r>
            <a:r>
              <a:rPr lang="it-IT" dirty="0" smtClean="0">
                <a:latin typeface="Georgia" panose="02040502050405020303" pitchFamily="18" charset="0"/>
              </a:rPr>
              <a:t>Il </a:t>
            </a:r>
            <a:r>
              <a:rPr lang="it-IT" dirty="0">
                <a:latin typeface="Georgia" panose="02040502050405020303" pitchFamily="18" charset="0"/>
              </a:rPr>
              <a:t>Signore replicò a Samuele: «Non guardare al suo aspetto né alla sua alta statura. Io l'ho scartato, perché non conta quel che vede l'uomo: infatti </a:t>
            </a:r>
            <a:r>
              <a:rPr lang="it-IT" u="sng" dirty="0">
                <a:latin typeface="Georgia" panose="02040502050405020303" pitchFamily="18" charset="0"/>
              </a:rPr>
              <a:t>l'uomo vede l'apparenza, ma il Signore vede il cuore</a:t>
            </a:r>
            <a:r>
              <a:rPr lang="it-IT" dirty="0">
                <a:latin typeface="Georgia" panose="02040502050405020303" pitchFamily="18" charset="0"/>
              </a:rPr>
              <a:t>». </a:t>
            </a:r>
            <a:r>
              <a:rPr lang="it-IT" baseline="30000" dirty="0">
                <a:latin typeface="Georgia" panose="02040502050405020303" pitchFamily="18" charset="0"/>
              </a:rPr>
              <a:t>8</a:t>
            </a:r>
            <a:r>
              <a:rPr lang="it-IT" dirty="0">
                <a:latin typeface="Georgia" panose="02040502050405020303" pitchFamily="18" charset="0"/>
              </a:rPr>
              <a:t>Iesse chiamò </a:t>
            </a:r>
            <a:r>
              <a:rPr lang="it-IT" dirty="0" err="1">
                <a:latin typeface="Georgia" panose="02040502050405020303" pitchFamily="18" charset="0"/>
              </a:rPr>
              <a:t>Abinadàb</a:t>
            </a:r>
            <a:r>
              <a:rPr lang="it-IT" dirty="0">
                <a:latin typeface="Georgia" panose="02040502050405020303" pitchFamily="18" charset="0"/>
              </a:rPr>
              <a:t> e lo presentò a Samuele, ma questi disse: «Nemmeno costui il Signore ha scelto».</a:t>
            </a:r>
            <a:r>
              <a:rPr lang="it-IT" baseline="30000" dirty="0">
                <a:latin typeface="Georgia" panose="02040502050405020303" pitchFamily="18" charset="0"/>
              </a:rPr>
              <a:t>9</a:t>
            </a:r>
            <a:r>
              <a:rPr lang="it-IT" dirty="0">
                <a:latin typeface="Georgia" panose="02040502050405020303" pitchFamily="18" charset="0"/>
              </a:rPr>
              <a:t>Iesse fece passare </a:t>
            </a:r>
            <a:r>
              <a:rPr lang="it-IT" dirty="0" err="1">
                <a:latin typeface="Georgia" panose="02040502050405020303" pitchFamily="18" charset="0"/>
              </a:rPr>
              <a:t>Sammà</a:t>
            </a:r>
            <a:r>
              <a:rPr lang="it-IT" dirty="0">
                <a:latin typeface="Georgia" panose="02040502050405020303" pitchFamily="18" charset="0"/>
              </a:rPr>
              <a:t> e quegli disse: «Nemmeno costui il Signore ha scelto». </a:t>
            </a:r>
            <a:r>
              <a:rPr lang="it-IT" baseline="30000" dirty="0">
                <a:latin typeface="Georgia" panose="02040502050405020303" pitchFamily="18" charset="0"/>
              </a:rPr>
              <a:t>10</a:t>
            </a:r>
            <a:r>
              <a:rPr lang="it-IT" dirty="0">
                <a:latin typeface="Georgia" panose="02040502050405020303" pitchFamily="18" charset="0"/>
              </a:rPr>
              <a:t>Iesse fece passare davanti a Samuele i suoi sette figli e Samuele ripeté a </a:t>
            </a:r>
            <a:r>
              <a:rPr lang="it-IT" dirty="0" err="1">
                <a:latin typeface="Georgia" panose="02040502050405020303" pitchFamily="18" charset="0"/>
              </a:rPr>
              <a:t>Iesse</a:t>
            </a:r>
            <a:r>
              <a:rPr lang="it-IT" dirty="0">
                <a:latin typeface="Georgia" panose="02040502050405020303" pitchFamily="18" charset="0"/>
              </a:rPr>
              <a:t>: «Il Signore non ha scelto nessuno di questi».</a:t>
            </a:r>
            <a:r>
              <a:rPr lang="it-IT" baseline="30000" dirty="0">
                <a:latin typeface="Georgia" panose="02040502050405020303" pitchFamily="18" charset="0"/>
              </a:rPr>
              <a:t>11</a:t>
            </a:r>
            <a:r>
              <a:rPr lang="it-IT" dirty="0">
                <a:latin typeface="Georgia" panose="02040502050405020303" pitchFamily="18" charset="0"/>
              </a:rPr>
              <a:t>Samuele chiese a </a:t>
            </a:r>
            <a:r>
              <a:rPr lang="it-IT" dirty="0" err="1">
                <a:latin typeface="Georgia" panose="02040502050405020303" pitchFamily="18" charset="0"/>
              </a:rPr>
              <a:t>Iesse</a:t>
            </a:r>
            <a:r>
              <a:rPr lang="it-IT" dirty="0">
                <a:latin typeface="Georgia" panose="02040502050405020303" pitchFamily="18" charset="0"/>
              </a:rPr>
              <a:t>: «Sono qui tutti i giovani?». Rispose </a:t>
            </a:r>
            <a:r>
              <a:rPr lang="it-IT" dirty="0" err="1">
                <a:latin typeface="Georgia" panose="02040502050405020303" pitchFamily="18" charset="0"/>
              </a:rPr>
              <a:t>Iesse</a:t>
            </a:r>
            <a:r>
              <a:rPr lang="it-IT" dirty="0">
                <a:latin typeface="Georgia" panose="02040502050405020303" pitchFamily="18" charset="0"/>
              </a:rPr>
              <a:t>: «</a:t>
            </a:r>
            <a:r>
              <a:rPr lang="it-IT" u="sng" dirty="0">
                <a:latin typeface="Georgia" panose="02040502050405020303" pitchFamily="18" charset="0"/>
              </a:rPr>
              <a:t>Rimane ancora il più piccolo</a:t>
            </a:r>
            <a:r>
              <a:rPr lang="it-IT" dirty="0">
                <a:latin typeface="Georgia" panose="02040502050405020303" pitchFamily="18" charset="0"/>
              </a:rPr>
              <a:t>, che ora sta a pascolare il gregge». Samuele disse a </a:t>
            </a:r>
            <a:r>
              <a:rPr lang="it-IT" dirty="0" err="1">
                <a:latin typeface="Georgia" panose="02040502050405020303" pitchFamily="18" charset="0"/>
              </a:rPr>
              <a:t>Iesse</a:t>
            </a:r>
            <a:r>
              <a:rPr lang="it-IT" dirty="0">
                <a:latin typeface="Georgia" panose="02040502050405020303" pitchFamily="18" charset="0"/>
              </a:rPr>
              <a:t>: «Manda a prenderlo, perché non ci metteremo a tavola prima che egli sia venuto qui». </a:t>
            </a:r>
            <a:r>
              <a:rPr lang="it-IT" baseline="30000" dirty="0">
                <a:latin typeface="Georgia" panose="02040502050405020303" pitchFamily="18" charset="0"/>
              </a:rPr>
              <a:t>12</a:t>
            </a:r>
            <a:r>
              <a:rPr lang="it-IT" dirty="0">
                <a:latin typeface="Georgia" panose="02040502050405020303" pitchFamily="18" charset="0"/>
              </a:rPr>
              <a:t>Lo mandò a chiamare e lo fece venire. Era fulvo, con </a:t>
            </a:r>
            <a:r>
              <a:rPr lang="it-IT" u="sng" dirty="0">
                <a:latin typeface="Georgia" panose="02040502050405020303" pitchFamily="18" charset="0"/>
              </a:rPr>
              <a:t>begli occhi e bello di aspetto</a:t>
            </a:r>
            <a:r>
              <a:rPr lang="it-IT" dirty="0">
                <a:latin typeface="Georgia" panose="02040502050405020303" pitchFamily="18" charset="0"/>
              </a:rPr>
              <a:t>. Disse il Signore: «</a:t>
            </a:r>
            <a:r>
              <a:rPr lang="it-IT" dirty="0" err="1">
                <a:latin typeface="Georgia" panose="02040502050405020303" pitchFamily="18" charset="0"/>
              </a:rPr>
              <a:t>Àlzati</a:t>
            </a:r>
            <a:r>
              <a:rPr lang="it-IT" dirty="0">
                <a:latin typeface="Georgia" panose="02040502050405020303" pitchFamily="18" charset="0"/>
              </a:rPr>
              <a:t> e ungilo: è lui!». </a:t>
            </a:r>
            <a:r>
              <a:rPr lang="it-IT" baseline="30000" dirty="0">
                <a:latin typeface="Georgia" panose="02040502050405020303" pitchFamily="18" charset="0"/>
              </a:rPr>
              <a:t>13</a:t>
            </a:r>
            <a:r>
              <a:rPr lang="it-IT" dirty="0">
                <a:latin typeface="Georgia" panose="02040502050405020303" pitchFamily="18" charset="0"/>
              </a:rPr>
              <a:t>Samuele prese il corno dell'olio e lo unse in mezzo ai suoi fratelli, e lo spirito del Signore irruppe su Davide da quel giorno in </a:t>
            </a:r>
            <a:r>
              <a:rPr lang="it-IT" dirty="0" smtClean="0">
                <a:latin typeface="Georgia" panose="02040502050405020303" pitchFamily="18" charset="0"/>
              </a:rPr>
              <a:t>poi. 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75734"/>
            <a:ext cx="10515600" cy="891822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3900" dirty="0" smtClean="0">
                <a:latin typeface="Georgia" panose="02040502050405020303" pitchFamily="18" charset="0"/>
              </a:rPr>
              <a:t>cosa facciamo oggi?</a:t>
            </a:r>
            <a:endParaRPr lang="it-IT" sz="3900" dirty="0">
              <a:latin typeface="Georgia" panose="020405020504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96980"/>
            <a:ext cx="10515600" cy="4788580"/>
          </a:xfr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>
                <a:latin typeface="Georgia" panose="02040502050405020303" pitchFamily="18" charset="0"/>
              </a:rPr>
              <a:t>ATTRAVERSO LA LETTURA DEL TESTO SACRO (taglio esistenziale)</a:t>
            </a:r>
            <a:endParaRPr lang="it-IT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b="1" dirty="0" smtClean="0">
                <a:latin typeface="Georgia" panose="02040502050405020303" pitchFamily="18" charset="0"/>
              </a:rPr>
              <a:t>conosceremo </a:t>
            </a:r>
            <a:r>
              <a:rPr lang="it-IT" b="1" dirty="0">
                <a:latin typeface="Georgia" panose="02040502050405020303" pitchFamily="18" charset="0"/>
              </a:rPr>
              <a:t>alcune storie di ragazzi e giovani che:</a:t>
            </a:r>
            <a:br>
              <a:rPr lang="it-IT" b="1" dirty="0">
                <a:latin typeface="Georgia" panose="02040502050405020303" pitchFamily="18" charset="0"/>
              </a:rPr>
            </a:br>
            <a:r>
              <a:rPr lang="it-IT" dirty="0" smtClean="0">
                <a:latin typeface="Georgia" panose="02040502050405020303" pitchFamily="18" charset="0"/>
              </a:rPr>
              <a:t>- vivevano </a:t>
            </a:r>
            <a:r>
              <a:rPr lang="it-IT" dirty="0">
                <a:latin typeface="Georgia" panose="02040502050405020303" pitchFamily="18" charset="0"/>
              </a:rPr>
              <a:t>dentro un popolo;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 smtClean="0">
                <a:latin typeface="Georgia" panose="02040502050405020303" pitchFamily="18" charset="0"/>
              </a:rPr>
              <a:t>- avevano </a:t>
            </a:r>
            <a:r>
              <a:rPr lang="it-IT" dirty="0">
                <a:latin typeface="Georgia" panose="02040502050405020303" pitchFamily="18" charset="0"/>
              </a:rPr>
              <a:t>una loro </a:t>
            </a:r>
            <a:r>
              <a:rPr lang="it-IT" dirty="0" smtClean="0">
                <a:latin typeface="Georgia" panose="02040502050405020303" pitchFamily="18" charset="0"/>
              </a:rPr>
              <a:t>religiosità, più o meno consapevole;</a:t>
            </a:r>
            <a:r>
              <a:rPr lang="it-IT" dirty="0">
                <a:latin typeface="Georgia" panose="02040502050405020303" pitchFamily="18" charset="0"/>
              </a:rPr>
              <a:t/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 smtClean="0">
                <a:latin typeface="Georgia" panose="02040502050405020303" pitchFamily="18" charset="0"/>
              </a:rPr>
              <a:t>- a </a:t>
            </a:r>
            <a:r>
              <a:rPr lang="it-IT" dirty="0">
                <a:latin typeface="Georgia" panose="02040502050405020303" pitchFamily="18" charset="0"/>
              </a:rPr>
              <a:t>loro Dio parla e chiede </a:t>
            </a:r>
            <a:r>
              <a:rPr lang="it-IT" dirty="0" smtClean="0">
                <a:latin typeface="Georgia" panose="02040502050405020303" pitchFamily="18" charset="0"/>
              </a:rPr>
              <a:t>qualcosa;</a:t>
            </a:r>
            <a:r>
              <a:rPr lang="it-IT" dirty="0">
                <a:latin typeface="Georgia" panose="02040502050405020303" pitchFamily="18" charset="0"/>
              </a:rPr>
              <a:t/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 smtClean="0">
                <a:latin typeface="Georgia" panose="02040502050405020303" pitchFamily="18" charset="0"/>
              </a:rPr>
              <a:t>- a loro Dio dà </a:t>
            </a:r>
            <a:r>
              <a:rPr lang="it-IT" dirty="0">
                <a:latin typeface="Georgia" panose="02040502050405020303" pitchFamily="18" charset="0"/>
              </a:rPr>
              <a:t>una missione a </a:t>
            </a:r>
            <a:r>
              <a:rPr lang="it-IT" dirty="0" smtClean="0">
                <a:latin typeface="Georgia" panose="02040502050405020303" pitchFamily="18" charset="0"/>
              </a:rPr>
              <a:t>favore del </a:t>
            </a:r>
            <a:r>
              <a:rPr lang="it-IT" dirty="0">
                <a:latin typeface="Georgia" panose="02040502050405020303" pitchFamily="18" charset="0"/>
              </a:rPr>
              <a:t>popolo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/>
              <a:t/>
            </a:r>
            <a:br>
              <a:rPr lang="it-IT" dirty="0"/>
            </a:b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l’incontro </a:t>
            </a:r>
            <a:r>
              <a:rPr lang="it-IT" b="1" dirty="0">
                <a:solidFill>
                  <a:srgbClr val="FF0000"/>
                </a:solidFill>
                <a:latin typeface="Georgia" panose="02040502050405020303" pitchFamily="18" charset="0"/>
              </a:rPr>
              <a:t>con Dio cambia la loro vita perché sentono che Dio ha fiducia in loro </a:t>
            </a:r>
            <a:r>
              <a:rPr lang="it-IT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… li apre a prospettive ampie di BENE PER GLI ALTRI!</a:t>
            </a:r>
          </a:p>
          <a:p>
            <a:pPr marL="0" indent="0" algn="ctr">
              <a:buNone/>
            </a:pPr>
            <a:r>
              <a:rPr lang="it-IT" b="1" u="sng" dirty="0">
                <a:solidFill>
                  <a:srgbClr val="FF0000"/>
                </a:solidFill>
                <a:latin typeface="Georgia" panose="02040502050405020303" pitchFamily="18" charset="0"/>
              </a:rPr>
              <a:t>Q</a:t>
            </a:r>
            <a:r>
              <a:rPr lang="it-IT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uesta è l’EDUCAZIONE!</a:t>
            </a:r>
            <a:endParaRPr lang="it-IT" u="sng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2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7680" y="518160"/>
            <a:ext cx="11109960" cy="57912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Samuele addolorato</a:t>
            </a:r>
            <a:r>
              <a:rPr lang="it-IT" sz="2000" dirty="0" smtClean="0">
                <a:latin typeface="Book Antiqua" panose="02040602050305030304" pitchFamily="18" charset="0"/>
              </a:rPr>
              <a:t>: Dio sta davanti al nostro dolore… 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Riempi </a:t>
            </a:r>
            <a:r>
              <a:rPr lang="it-IT" sz="2000" b="1" dirty="0">
                <a:latin typeface="Book Antiqua" panose="02040602050305030304" pitchFamily="18" charset="0"/>
              </a:rPr>
              <a:t>il corno … </a:t>
            </a:r>
            <a:r>
              <a:rPr lang="it-IT" sz="2000" b="1" dirty="0" smtClean="0">
                <a:latin typeface="Book Antiqua" panose="02040602050305030304" pitchFamily="18" charset="0"/>
              </a:rPr>
              <a:t>parti</a:t>
            </a:r>
            <a:r>
              <a:rPr lang="it-IT" sz="2000" dirty="0" smtClean="0">
                <a:latin typeface="Book Antiqua" panose="02040602050305030304" pitchFamily="18" charset="0"/>
              </a:rPr>
              <a:t>…: 2 ordini chiari (</a:t>
            </a:r>
            <a:r>
              <a:rPr lang="it-IT" sz="2000" dirty="0" err="1" smtClean="0">
                <a:latin typeface="Book Antiqua" panose="02040602050305030304" pitchFamily="18" charset="0"/>
              </a:rPr>
              <a:t>cf</a:t>
            </a:r>
            <a:r>
              <a:rPr lang="it-IT" sz="2000" dirty="0" smtClean="0">
                <a:latin typeface="Book Antiqua" panose="02040602050305030304" pitchFamily="18" charset="0"/>
              </a:rPr>
              <a:t> Abramo, </a:t>
            </a:r>
            <a:r>
              <a:rPr lang="it-IT" sz="2000" dirty="0" err="1" smtClean="0">
                <a:latin typeface="Book Antiqua" panose="02040602050305030304" pitchFamily="18" charset="0"/>
              </a:rPr>
              <a:t>Mosé</a:t>
            </a:r>
            <a:r>
              <a:rPr lang="it-IT" sz="2000" dirty="0" smtClean="0">
                <a:latin typeface="Book Antiqua" panose="02040602050305030304" pitchFamily="18" charset="0"/>
              </a:rPr>
              <a:t>,…)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Samuele parte </a:t>
            </a:r>
            <a:r>
              <a:rPr lang="it-IT" sz="2000" dirty="0" smtClean="0">
                <a:latin typeface="Book Antiqua" panose="02040602050305030304" pitchFamily="18" charset="0"/>
              </a:rPr>
              <a:t>da Rama per Betlemme, anonima città (non per noi!) I criteri di Dio, </a:t>
            </a:r>
            <a:r>
              <a:rPr lang="it-IT" sz="2000" b="1" dirty="0" smtClean="0">
                <a:latin typeface="Book Antiqua" panose="02040602050305030304" pitchFamily="18" charset="0"/>
              </a:rPr>
              <a:t>la piccolezza</a:t>
            </a:r>
            <a:r>
              <a:rPr lang="it-IT" sz="2000" dirty="0" smtClean="0">
                <a:latin typeface="Book Antiqua" panose="02040602050305030304" pitchFamily="18" charset="0"/>
              </a:rPr>
              <a:t>, non sono i nostri! </a:t>
            </a:r>
          </a:p>
          <a:p>
            <a:pPr marL="0" indent="0">
              <a:buNone/>
            </a:pPr>
            <a:r>
              <a:rPr lang="it-IT" sz="2000" dirty="0" smtClean="0">
                <a:latin typeface="Book Antiqua" panose="02040602050305030304" pitchFamily="18" charset="0"/>
              </a:rPr>
              <a:t>S. potrebbe essere ucciso per tradimento dal re: Dio offre una strategia…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Incontro con anziani di Betlemme </a:t>
            </a:r>
            <a:r>
              <a:rPr lang="it-IT" sz="2000" dirty="0" smtClean="0">
                <a:latin typeface="Book Antiqua" panose="02040602050305030304" pitchFamily="18" charset="0"/>
              </a:rPr>
              <a:t>e con </a:t>
            </a:r>
            <a:r>
              <a:rPr lang="it-IT" sz="2000" dirty="0" err="1" smtClean="0">
                <a:latin typeface="Book Antiqua" panose="02040602050305030304" pitchFamily="18" charset="0"/>
              </a:rPr>
              <a:t>Iesse</a:t>
            </a:r>
            <a:r>
              <a:rPr lang="it-IT" sz="2000" dirty="0" smtClean="0">
                <a:latin typeface="Book Antiqua" panose="02040602050305030304" pitchFamily="18" charset="0"/>
              </a:rPr>
              <a:t>, ammesso al sacrificio con i suoi figli…</a:t>
            </a:r>
          </a:p>
          <a:p>
            <a:pPr marL="0" indent="0">
              <a:buNone/>
            </a:pPr>
            <a:r>
              <a:rPr lang="it-IT" sz="2000" dirty="0" err="1" smtClean="0">
                <a:latin typeface="Book Antiqua" panose="02040602050305030304" pitchFamily="18" charset="0"/>
              </a:rPr>
              <a:t>Eliab</a:t>
            </a:r>
            <a:r>
              <a:rPr lang="it-IT" sz="2000" dirty="0" smtClean="0">
                <a:latin typeface="Book Antiqua" panose="02040602050305030304" pitchFamily="18" charset="0"/>
              </a:rPr>
              <a:t> è alto… ma non è lui il prescelto di Dio… non sono questi </a:t>
            </a:r>
            <a:r>
              <a:rPr lang="it-IT" sz="2000" b="1" dirty="0" smtClean="0">
                <a:latin typeface="Book Antiqua" panose="02040602050305030304" pitchFamily="18" charset="0"/>
              </a:rPr>
              <a:t>i criteri di Dio</a:t>
            </a:r>
            <a:r>
              <a:rPr lang="it-IT" sz="2000" dirty="0" smtClean="0"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Il Signore guarda il cuore: </a:t>
            </a:r>
            <a:r>
              <a:rPr lang="it-IT" sz="2000" dirty="0" smtClean="0">
                <a:latin typeface="Book Antiqua" panose="02040602050305030304" pitchFamily="18" charset="0"/>
              </a:rPr>
              <a:t>componente essenziale e decisiva della persona! Nel cuore può accedere solo Dio…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Rimane ancora il più giovane</a:t>
            </a:r>
            <a:r>
              <a:rPr lang="it-IT" sz="2000" dirty="0" smtClean="0">
                <a:latin typeface="Book Antiqua" panose="02040602050305030304" pitchFamily="18" charset="0"/>
              </a:rPr>
              <a:t>: adatto solo a badare le pecore? È l’ottavo figlio… il più piccolo di una piccola città!... </a:t>
            </a:r>
            <a:r>
              <a:rPr lang="it-IT" sz="2000" u="sng" dirty="0" smtClean="0">
                <a:latin typeface="Book Antiqua" panose="02040602050305030304" pitchFamily="18" charset="0"/>
              </a:rPr>
              <a:t>Ma sa prendersi cura</a:t>
            </a:r>
            <a:r>
              <a:rPr lang="it-IT" sz="2000" dirty="0" smtClean="0">
                <a:latin typeface="Book Antiqua" panose="02040602050305030304" pitchFamily="18" charset="0"/>
              </a:rPr>
              <a:t>…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Arriva Davide</a:t>
            </a:r>
            <a:r>
              <a:rPr lang="it-IT" sz="2000" dirty="0" smtClean="0">
                <a:latin typeface="Book Antiqua" panose="02040602050305030304" pitchFamily="18" charset="0"/>
              </a:rPr>
              <a:t>… anche lui si presenta con caratteristiche fisiche… anche se Dio ha usato altri criteri di scelta! Della sua interiorità non si dice nulla… solo Dio guarda dentro… e non lo rivela a nessuno…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Unzione di </a:t>
            </a:r>
            <a:r>
              <a:rPr lang="it-IT" sz="2000" b="1" dirty="0">
                <a:latin typeface="Book Antiqua" panose="02040602050305030304" pitchFamily="18" charset="0"/>
              </a:rPr>
              <a:t>D</a:t>
            </a:r>
            <a:r>
              <a:rPr lang="it-IT" sz="2000" b="1" dirty="0" smtClean="0">
                <a:latin typeface="Book Antiqua" panose="02040602050305030304" pitchFamily="18" charset="0"/>
              </a:rPr>
              <a:t>avide </a:t>
            </a:r>
            <a:r>
              <a:rPr lang="it-IT" sz="2000" dirty="0" smtClean="0">
                <a:latin typeface="Book Antiqua" panose="02040602050305030304" pitchFamily="18" charset="0"/>
              </a:rPr>
              <a:t>( in mezzo ai fratelli): è la forza di Dio che si posa in modo stabile… è forza per la missione che Dio gli dona… sarà uno dei protagonisti della Storia della salvezza!</a:t>
            </a:r>
            <a:endParaRPr lang="it-IT" sz="2000" dirty="0">
              <a:latin typeface="Book Antiqua" panose="020406020503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97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" y="274320"/>
            <a:ext cx="5501640" cy="1539239"/>
          </a:xfr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500" b="1" dirty="0" smtClean="0">
                <a:latin typeface="Georgia" panose="02040502050405020303" pitchFamily="18" charset="0"/>
              </a:rPr>
              <a:t>Davide e Golia </a:t>
            </a:r>
            <a:br>
              <a:rPr lang="it-IT" sz="3500" b="1" dirty="0" smtClean="0">
                <a:latin typeface="Georgia" panose="02040502050405020303" pitchFamily="18" charset="0"/>
              </a:rPr>
            </a:br>
            <a:r>
              <a:rPr lang="it-IT" sz="2500" dirty="0" smtClean="0">
                <a:latin typeface="Georgia" panose="02040502050405020303" pitchFamily="18" charset="0"/>
              </a:rPr>
              <a:t>nella pittura italiana: </a:t>
            </a:r>
            <a:br>
              <a:rPr lang="it-IT" sz="2500" dirty="0" smtClean="0">
                <a:latin typeface="Georgia" panose="02040502050405020303" pitchFamily="18" charset="0"/>
              </a:rPr>
            </a:br>
            <a:r>
              <a:rPr lang="it-IT" sz="2500" b="1" dirty="0" smtClean="0">
                <a:latin typeface="Georgia" panose="02040502050405020303" pitchFamily="18" charset="0"/>
              </a:rPr>
              <a:t>Caravaggio e Tiziano</a:t>
            </a:r>
            <a:endParaRPr lang="it-IT" sz="2500" b="1" dirty="0">
              <a:latin typeface="Georgia" panose="02040502050405020303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968633"/>
            <a:ext cx="5699760" cy="442681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88" y="167004"/>
            <a:ext cx="5956650" cy="643191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0800" y="5173663"/>
            <a:ext cx="4754880" cy="998537"/>
          </a:xfrm>
          <a:ln w="9525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Davide e Golia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icona moderna, </a:t>
            </a:r>
            <a:r>
              <a:rPr lang="it-IT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Shawkat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Seif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Sadek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pittore copto, 2002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42" y="106680"/>
            <a:ext cx="4169458" cy="6595663"/>
          </a:xfrm>
          <a:ln w="12700"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461" y="551626"/>
            <a:ext cx="4676037" cy="142658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317892" y="6394566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0293" y="289932"/>
            <a:ext cx="11405467" cy="6209342"/>
          </a:xfrm>
          <a:solidFill>
            <a:srgbClr val="FFCCCC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11200" b="1" dirty="0" smtClean="0">
                <a:latin typeface="Georgia" panose="02040502050405020303" pitchFamily="18" charset="0"/>
              </a:rPr>
              <a:t>Le paure di Israele </a:t>
            </a:r>
          </a:p>
          <a:p>
            <a:pPr marL="0" indent="0">
              <a:buNone/>
            </a:pPr>
            <a:r>
              <a:rPr lang="it-IT" sz="8000" baseline="30000" dirty="0" smtClean="0">
                <a:latin typeface="Georgia" panose="02040502050405020303" pitchFamily="18" charset="0"/>
              </a:rPr>
              <a:t>1</a:t>
            </a:r>
            <a:r>
              <a:rPr lang="it-IT" sz="8000" dirty="0">
                <a:latin typeface="Georgia" panose="02040502050405020303" pitchFamily="18" charset="0"/>
              </a:rPr>
              <a:t> I Filistei radunarono di nuovo le loro truppe per la guerra, si radunarono a </a:t>
            </a:r>
            <a:r>
              <a:rPr lang="it-IT" sz="8000" dirty="0" err="1">
                <a:latin typeface="Georgia" panose="02040502050405020303" pitchFamily="18" charset="0"/>
              </a:rPr>
              <a:t>Soco</a:t>
            </a:r>
            <a:r>
              <a:rPr lang="it-IT" sz="8000" dirty="0">
                <a:latin typeface="Georgia" panose="02040502050405020303" pitchFamily="18" charset="0"/>
              </a:rPr>
              <a:t> di Giuda </a:t>
            </a:r>
            <a:r>
              <a:rPr lang="it-IT" sz="8000" dirty="0" smtClean="0">
                <a:latin typeface="Georgia" panose="02040502050405020303" pitchFamily="18" charset="0"/>
              </a:rPr>
              <a:t>[…] </a:t>
            </a:r>
            <a:r>
              <a:rPr lang="it-IT" sz="8000" baseline="30000" dirty="0" smtClean="0">
                <a:latin typeface="Georgia" panose="02040502050405020303" pitchFamily="18" charset="0"/>
              </a:rPr>
              <a:t>4</a:t>
            </a:r>
            <a:r>
              <a:rPr lang="it-IT" sz="8000" dirty="0" smtClean="0">
                <a:latin typeface="Georgia" panose="02040502050405020303" pitchFamily="18" charset="0"/>
              </a:rPr>
              <a:t>Dall'accampamento </a:t>
            </a:r>
            <a:r>
              <a:rPr lang="it-IT" sz="8000" dirty="0">
                <a:latin typeface="Georgia" panose="02040502050405020303" pitchFamily="18" charset="0"/>
              </a:rPr>
              <a:t>dei Filistei uscì uno sfidante, chiamato Golia, di </a:t>
            </a:r>
            <a:r>
              <a:rPr lang="it-IT" sz="8000" dirty="0" err="1">
                <a:latin typeface="Georgia" panose="02040502050405020303" pitchFamily="18" charset="0"/>
              </a:rPr>
              <a:t>Gat</a:t>
            </a:r>
            <a:r>
              <a:rPr lang="it-IT" sz="8000" dirty="0">
                <a:latin typeface="Georgia" panose="02040502050405020303" pitchFamily="18" charset="0"/>
              </a:rPr>
              <a:t>; era alto sei cubiti e un palmo</a:t>
            </a:r>
            <a:r>
              <a:rPr lang="it-IT" sz="8000" dirty="0" smtClean="0">
                <a:latin typeface="Georgia" panose="02040502050405020303" pitchFamily="18" charset="0"/>
              </a:rPr>
              <a:t>. </a:t>
            </a:r>
            <a:r>
              <a:rPr lang="it-IT" sz="8000" baseline="30000" dirty="0" smtClean="0">
                <a:latin typeface="Georgia" panose="02040502050405020303" pitchFamily="18" charset="0"/>
              </a:rPr>
              <a:t>5</a:t>
            </a:r>
            <a:r>
              <a:rPr lang="it-IT" sz="8000" dirty="0" smtClean="0">
                <a:latin typeface="Georgia" panose="02040502050405020303" pitchFamily="18" charset="0"/>
              </a:rPr>
              <a:t>Aveva </a:t>
            </a:r>
            <a:r>
              <a:rPr lang="it-IT" sz="8000" dirty="0">
                <a:latin typeface="Georgia" panose="02040502050405020303" pitchFamily="18" charset="0"/>
              </a:rPr>
              <a:t>in testa un elmo di bronzo ed era rivestito di una corazza a piastre, il cui peso era di cinquemila sicli di bronzo. </a:t>
            </a:r>
            <a:r>
              <a:rPr lang="it-IT" sz="8000" baseline="30000" dirty="0">
                <a:latin typeface="Georgia" panose="02040502050405020303" pitchFamily="18" charset="0"/>
              </a:rPr>
              <a:t>6</a:t>
            </a:r>
            <a:r>
              <a:rPr lang="it-IT" sz="8000" dirty="0">
                <a:latin typeface="Georgia" panose="02040502050405020303" pitchFamily="18" charset="0"/>
              </a:rPr>
              <a:t>Portava alle gambe schinieri di bronzo e un giavellotto di bronzo tra le spalle. </a:t>
            </a:r>
            <a:r>
              <a:rPr lang="it-IT" sz="8000" baseline="30000" dirty="0">
                <a:latin typeface="Georgia" panose="02040502050405020303" pitchFamily="18" charset="0"/>
              </a:rPr>
              <a:t>7</a:t>
            </a:r>
            <a:r>
              <a:rPr lang="it-IT" sz="8000" dirty="0">
                <a:latin typeface="Georgia" panose="02040502050405020303" pitchFamily="18" charset="0"/>
              </a:rPr>
              <a:t>L'asta della sua lancia era come un cilindro di tessitori e la punta dell'asta pesava seicento sicli di ferro; davanti a lui avanzava il suo scudiero. </a:t>
            </a:r>
            <a:r>
              <a:rPr lang="it-IT" sz="8000" baseline="30000" dirty="0">
                <a:latin typeface="Georgia" panose="02040502050405020303" pitchFamily="18" charset="0"/>
              </a:rPr>
              <a:t>8</a:t>
            </a:r>
            <a:r>
              <a:rPr lang="it-IT" sz="8000" dirty="0">
                <a:latin typeface="Georgia" panose="02040502050405020303" pitchFamily="18" charset="0"/>
              </a:rPr>
              <a:t>Egli si fermò e gridò alle schiere d'Israele: «Perché siete usciti e vi siete schierati a battaglia? Non sono io Filisteo e voi servi di Saul? Sceglietevi un uomo che scenda contro di me. </a:t>
            </a:r>
            <a:r>
              <a:rPr lang="it-IT" sz="8000" baseline="30000" dirty="0">
                <a:latin typeface="Georgia" panose="02040502050405020303" pitchFamily="18" charset="0"/>
              </a:rPr>
              <a:t>9</a:t>
            </a:r>
            <a:r>
              <a:rPr lang="it-IT" sz="8000" dirty="0">
                <a:latin typeface="Georgia" panose="02040502050405020303" pitchFamily="18" charset="0"/>
              </a:rPr>
              <a:t>Se sarà capace di combattere con me e mi abbatterà, noi saremo vostri servi. Se invece prevarrò io su di lui e lo abbatterò, sarete voi nostri servi e ci servirete». </a:t>
            </a:r>
            <a:r>
              <a:rPr lang="it-IT" sz="8000" baseline="30000" dirty="0">
                <a:latin typeface="Georgia" panose="02040502050405020303" pitchFamily="18" charset="0"/>
              </a:rPr>
              <a:t>10</a:t>
            </a:r>
            <a:r>
              <a:rPr lang="it-IT" sz="8000" dirty="0">
                <a:latin typeface="Georgia" panose="02040502050405020303" pitchFamily="18" charset="0"/>
              </a:rPr>
              <a:t>Il Filisteo aggiungeva: «Oggi ho sfidato le schiere d'Israele. Datemi un uomo e combatteremo insieme». </a:t>
            </a:r>
            <a:r>
              <a:rPr lang="it-IT" sz="8000" baseline="30000" dirty="0">
                <a:latin typeface="Georgia" panose="02040502050405020303" pitchFamily="18" charset="0"/>
              </a:rPr>
              <a:t>11</a:t>
            </a:r>
            <a:r>
              <a:rPr lang="it-IT" sz="8000" dirty="0">
                <a:latin typeface="Georgia" panose="02040502050405020303" pitchFamily="18" charset="0"/>
              </a:rPr>
              <a:t>Saul e tutto Israele udirono le parole del Filisteo; rimasero sconvolti ed ebbero grande </a:t>
            </a:r>
            <a:r>
              <a:rPr lang="it-IT" sz="8000" u="sng" dirty="0">
                <a:latin typeface="Georgia" panose="02040502050405020303" pitchFamily="18" charset="0"/>
              </a:rPr>
              <a:t>paura</a:t>
            </a:r>
            <a:r>
              <a:rPr lang="it-IT" sz="8000" dirty="0" smtClean="0">
                <a:latin typeface="Georgia" panose="02040502050405020303" pitchFamily="18" charset="0"/>
              </a:rPr>
              <a:t>. […] </a:t>
            </a:r>
            <a:r>
              <a:rPr lang="it-IT" sz="8000" baseline="30000" dirty="0" smtClean="0">
                <a:latin typeface="Georgia" panose="02040502050405020303" pitchFamily="18" charset="0"/>
              </a:rPr>
              <a:t>16</a:t>
            </a:r>
            <a:r>
              <a:rPr lang="it-IT" sz="8000" dirty="0" smtClean="0">
                <a:latin typeface="Georgia" panose="02040502050405020303" pitchFamily="18" charset="0"/>
              </a:rPr>
              <a:t>Il </a:t>
            </a:r>
            <a:r>
              <a:rPr lang="it-IT" sz="8000" dirty="0">
                <a:latin typeface="Georgia" panose="02040502050405020303" pitchFamily="18" charset="0"/>
              </a:rPr>
              <a:t>Filisteo si avvicinava mattina e sera; continuò così per quaranta giorni</a:t>
            </a:r>
            <a:r>
              <a:rPr lang="it-IT" sz="8000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it-IT" sz="6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Cambio scena </a:t>
            </a:r>
            <a:r>
              <a:rPr lang="it-IT" sz="8000" dirty="0" smtClean="0">
                <a:latin typeface="Georgia" panose="02040502050405020303" pitchFamily="18" charset="0"/>
              </a:rPr>
              <a:t> </a:t>
            </a:r>
            <a:r>
              <a:rPr lang="it-IT" sz="8000" baseline="30000" dirty="0" smtClean="0">
                <a:latin typeface="Georgia" panose="02040502050405020303" pitchFamily="18" charset="0"/>
              </a:rPr>
              <a:t>17</a:t>
            </a:r>
            <a:r>
              <a:rPr lang="it-IT" sz="8000" dirty="0" smtClean="0">
                <a:latin typeface="Georgia" panose="02040502050405020303" pitchFamily="18" charset="0"/>
              </a:rPr>
              <a:t>Ora </a:t>
            </a:r>
            <a:r>
              <a:rPr lang="it-IT" sz="8000" dirty="0" err="1">
                <a:latin typeface="Georgia" panose="02040502050405020303" pitchFamily="18" charset="0"/>
              </a:rPr>
              <a:t>Iesse</a:t>
            </a:r>
            <a:r>
              <a:rPr lang="it-IT" sz="8000" dirty="0">
                <a:latin typeface="Georgia" panose="02040502050405020303" pitchFamily="18" charset="0"/>
              </a:rPr>
              <a:t> disse a Davide, suo figlio: «Prendi per i tuoi fratelli questa misura di grano tostato e questi dieci pani e corri dai tuoi fratelli nell'accampamento.</a:t>
            </a:r>
            <a:r>
              <a:rPr lang="it-IT" sz="8000" baseline="30000" dirty="0">
                <a:latin typeface="Georgia" panose="02040502050405020303" pitchFamily="18" charset="0"/>
              </a:rPr>
              <a:t>18</a:t>
            </a:r>
            <a:r>
              <a:rPr lang="it-IT" sz="8000" dirty="0">
                <a:latin typeface="Georgia" panose="02040502050405020303" pitchFamily="18" charset="0"/>
              </a:rPr>
              <a:t>Al comandante di migliaia porterai invece queste dieci forme di formaggio. </a:t>
            </a:r>
            <a:r>
              <a:rPr lang="it-IT" sz="8000" dirty="0" err="1">
                <a:latin typeface="Georgia" panose="02040502050405020303" pitchFamily="18" charset="0"/>
              </a:rPr>
              <a:t>Infórmati</a:t>
            </a:r>
            <a:r>
              <a:rPr lang="it-IT" sz="8000" dirty="0">
                <a:latin typeface="Georgia" panose="02040502050405020303" pitchFamily="18" charset="0"/>
              </a:rPr>
              <a:t> della salute dei tuoi fratelli e prendi la loro paga.</a:t>
            </a:r>
            <a:r>
              <a:rPr lang="it-IT" sz="8000" baseline="30000" dirty="0">
                <a:latin typeface="Georgia" panose="02040502050405020303" pitchFamily="18" charset="0"/>
              </a:rPr>
              <a:t>19</a:t>
            </a:r>
            <a:r>
              <a:rPr lang="it-IT" sz="8000" dirty="0">
                <a:latin typeface="Georgia" panose="02040502050405020303" pitchFamily="18" charset="0"/>
              </a:rPr>
              <a:t>Essi con Saul e tutto l'esercito d'Israele sono nella valle del Terebinto, a combattere contro i Filistei». </a:t>
            </a:r>
            <a:r>
              <a:rPr lang="it-IT" sz="8000" baseline="30000" dirty="0">
                <a:latin typeface="Georgia" panose="02040502050405020303" pitchFamily="18" charset="0"/>
              </a:rPr>
              <a:t>20</a:t>
            </a:r>
            <a:r>
              <a:rPr lang="it-IT" sz="8000" dirty="0">
                <a:latin typeface="Georgia" panose="02040502050405020303" pitchFamily="18" charset="0"/>
              </a:rPr>
              <a:t>Davide si alzò di buon mattino: lasciò il gregge a un guardiano, prese il carico e partì come gli aveva ordinato </a:t>
            </a:r>
            <a:r>
              <a:rPr lang="it-IT" sz="8000" dirty="0" err="1">
                <a:latin typeface="Georgia" panose="02040502050405020303" pitchFamily="18" charset="0"/>
              </a:rPr>
              <a:t>Iesse</a:t>
            </a:r>
            <a:r>
              <a:rPr lang="it-IT" sz="8000" dirty="0">
                <a:latin typeface="Georgia" panose="02040502050405020303" pitchFamily="18" charset="0"/>
              </a:rPr>
              <a:t>. </a:t>
            </a:r>
            <a:endParaRPr lang="it-IT" sz="8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sz="6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Cambio scena  </a:t>
            </a:r>
            <a:r>
              <a:rPr lang="it-IT" sz="8000" dirty="0" smtClean="0">
                <a:latin typeface="Georgia" panose="02040502050405020303" pitchFamily="18" charset="0"/>
              </a:rPr>
              <a:t>Arrivò </a:t>
            </a:r>
            <a:r>
              <a:rPr lang="it-IT" sz="8000" dirty="0">
                <a:latin typeface="Georgia" panose="02040502050405020303" pitchFamily="18" charset="0"/>
              </a:rPr>
              <a:t>ai carriaggi quando le truppe uscivano per schierarsi e lanciavano il grido di guerra. </a:t>
            </a:r>
            <a:r>
              <a:rPr lang="it-IT" sz="8000" baseline="30000" dirty="0">
                <a:latin typeface="Georgia" panose="02040502050405020303" pitchFamily="18" charset="0"/>
              </a:rPr>
              <a:t>21</a:t>
            </a:r>
            <a:r>
              <a:rPr lang="it-IT" sz="8000" dirty="0">
                <a:latin typeface="Georgia" panose="02040502050405020303" pitchFamily="18" charset="0"/>
              </a:rPr>
              <a:t>Si disposero in ordine Israele e i Filistei: schiera contro schiera. </a:t>
            </a:r>
            <a:r>
              <a:rPr lang="it-IT" sz="8000" baseline="30000" dirty="0">
                <a:latin typeface="Georgia" panose="02040502050405020303" pitchFamily="18" charset="0"/>
              </a:rPr>
              <a:t>22</a:t>
            </a:r>
            <a:r>
              <a:rPr lang="it-IT" sz="8000" dirty="0">
                <a:latin typeface="Georgia" panose="02040502050405020303" pitchFamily="18" charset="0"/>
              </a:rPr>
              <a:t>Davide si liberò dei bagagli consegnandoli al custode, poi corse allo schieramento e domandò ai suoi fratelli se stavano bene. </a:t>
            </a:r>
            <a:r>
              <a:rPr lang="it-IT" sz="8000" baseline="30000" dirty="0">
                <a:latin typeface="Georgia" panose="02040502050405020303" pitchFamily="18" charset="0"/>
              </a:rPr>
              <a:t>23</a:t>
            </a:r>
            <a:r>
              <a:rPr lang="it-IT" sz="8000" dirty="0">
                <a:latin typeface="Georgia" panose="02040502050405020303" pitchFamily="18" charset="0"/>
              </a:rPr>
              <a:t>Mentre egli parlava con loro, ecco lo sfidante, chiamato Golia il Filisteo, di </a:t>
            </a:r>
            <a:r>
              <a:rPr lang="it-IT" sz="8000" dirty="0" err="1">
                <a:latin typeface="Georgia" panose="02040502050405020303" pitchFamily="18" charset="0"/>
              </a:rPr>
              <a:t>Gat</a:t>
            </a:r>
            <a:r>
              <a:rPr lang="it-IT" sz="8000" dirty="0">
                <a:latin typeface="Georgia" panose="02040502050405020303" pitchFamily="18" charset="0"/>
              </a:rPr>
              <a:t>. Avanzava dalle schiere filistee e tornò a dire le sue solite parole e Davide le intese. </a:t>
            </a:r>
            <a:r>
              <a:rPr lang="it-IT" sz="8000" baseline="30000" dirty="0">
                <a:latin typeface="Georgia" panose="02040502050405020303" pitchFamily="18" charset="0"/>
              </a:rPr>
              <a:t>24</a:t>
            </a:r>
            <a:r>
              <a:rPr lang="it-IT" sz="8000" dirty="0">
                <a:latin typeface="Georgia" panose="02040502050405020303" pitchFamily="18" charset="0"/>
              </a:rPr>
              <a:t>Tutti gli Israeliti, quando lo videro, fuggirono davanti a lui ed ebbero grande </a:t>
            </a:r>
            <a:r>
              <a:rPr lang="it-IT" sz="8000" u="sng" dirty="0">
                <a:latin typeface="Georgia" panose="02040502050405020303" pitchFamily="18" charset="0"/>
              </a:rPr>
              <a:t>paura</a:t>
            </a:r>
            <a:r>
              <a:rPr lang="it-IT" sz="8000" dirty="0">
                <a:latin typeface="Georgia" panose="02040502050405020303" pitchFamily="18" charset="0"/>
              </a:rPr>
              <a:t>.</a:t>
            </a:r>
            <a:br>
              <a:rPr lang="it-IT" sz="8000" dirty="0">
                <a:latin typeface="Georgia" panose="02040502050405020303" pitchFamily="18" charset="0"/>
              </a:rPr>
            </a:br>
            <a:endParaRPr lang="it-IT" sz="8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594360"/>
            <a:ext cx="10728960" cy="559308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Book Antiqua" panose="02040602050305030304" pitchFamily="18" charset="0"/>
              </a:rPr>
              <a:t>Davide, ragazzo, di fronte alle </a:t>
            </a:r>
            <a:r>
              <a:rPr lang="it-IT" b="1" dirty="0" smtClean="0">
                <a:latin typeface="Book Antiqua" panose="02040602050305030304" pitchFamily="18" charset="0"/>
              </a:rPr>
              <a:t>paure</a:t>
            </a:r>
            <a:r>
              <a:rPr lang="it-IT" dirty="0" smtClean="0">
                <a:latin typeface="Book Antiqua" panose="02040602050305030304" pitchFamily="18" charset="0"/>
              </a:rPr>
              <a:t> del suo popolo: Golia, il gigante!</a:t>
            </a:r>
          </a:p>
          <a:p>
            <a:pPr marL="0" indent="0">
              <a:buNone/>
            </a:pPr>
            <a:r>
              <a:rPr lang="it-IT" b="1" dirty="0" smtClean="0">
                <a:latin typeface="Book Antiqua" panose="02040602050305030304" pitchFamily="18" charset="0"/>
              </a:rPr>
              <a:t>Golia sfida </a:t>
            </a:r>
            <a:r>
              <a:rPr lang="it-IT" dirty="0" smtClean="0">
                <a:latin typeface="Book Antiqua" panose="02040602050305030304" pitchFamily="18" charset="0"/>
              </a:rPr>
              <a:t>gli Israeliti ogni giorno! Gli israeliti, impauriti, stressati, terrorizzati… sanno solo di avere </a:t>
            </a:r>
            <a:r>
              <a:rPr lang="it-IT" b="1" dirty="0" smtClean="0">
                <a:latin typeface="Book Antiqua" panose="02040602050305030304" pitchFamily="18" charset="0"/>
              </a:rPr>
              <a:t>paura</a:t>
            </a:r>
            <a:r>
              <a:rPr lang="it-IT" dirty="0" smtClean="0">
                <a:latin typeface="Book Antiqua" panose="02040602050305030304" pitchFamily="18" charset="0"/>
              </a:rPr>
              <a:t>! </a:t>
            </a:r>
          </a:p>
          <a:p>
            <a:pPr marL="0" indent="0">
              <a:buNone/>
            </a:pPr>
            <a:r>
              <a:rPr lang="it-IT" u="sng" dirty="0" smtClean="0">
                <a:latin typeface="Book Antiqua" panose="02040602050305030304" pitchFamily="18" charset="0"/>
              </a:rPr>
              <a:t>Cambio scena</a:t>
            </a:r>
            <a:r>
              <a:rPr lang="it-IT" dirty="0" smtClean="0">
                <a:latin typeface="Book Antiqua" panose="02040602050305030304" pitchFamily="18" charset="0"/>
              </a:rPr>
              <a:t>: il padre ordina a Davide (pieno della forza di Dio!) di andare a ritirare le paghe dei fratelli impegnati nella guerra contro i Filistei.</a:t>
            </a:r>
          </a:p>
          <a:p>
            <a:pPr marL="0" indent="0">
              <a:buNone/>
            </a:pPr>
            <a:r>
              <a:rPr lang="it-IT" dirty="0" smtClean="0">
                <a:latin typeface="Book Antiqua" panose="02040602050305030304" pitchFamily="18" charset="0"/>
              </a:rPr>
              <a:t>Davide arriva ai carriaggi quando stanno per uscire contro i Filistei, li segue. </a:t>
            </a:r>
            <a:r>
              <a:rPr lang="it-IT" b="1" dirty="0" smtClean="0">
                <a:latin typeface="Book Antiqua" panose="02040602050305030304" pitchFamily="18" charset="0"/>
              </a:rPr>
              <a:t>Vede Golia </a:t>
            </a:r>
            <a:r>
              <a:rPr lang="it-IT" dirty="0" smtClean="0">
                <a:latin typeface="Book Antiqua" panose="02040602050305030304" pitchFamily="18" charset="0"/>
              </a:rPr>
              <a:t>recitare la sua solita sfida quotidiana, </a:t>
            </a:r>
            <a:r>
              <a:rPr lang="it-IT" b="1" dirty="0" smtClean="0">
                <a:latin typeface="Book Antiqua" panose="02040602050305030304" pitchFamily="18" charset="0"/>
              </a:rPr>
              <a:t>sente la paura </a:t>
            </a:r>
            <a:r>
              <a:rPr lang="it-IT" dirty="0" smtClean="0">
                <a:latin typeface="Book Antiqua" panose="02040602050305030304" pitchFamily="18" charset="0"/>
              </a:rPr>
              <a:t>del suo popolo…</a:t>
            </a:r>
          </a:p>
          <a:p>
            <a:pPr marL="0" indent="0">
              <a:buNone/>
            </a:pPr>
            <a:endParaRPr lang="it-IT" dirty="0">
              <a:latin typeface="Book Antiqua" panose="020406020503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31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302" y="309488"/>
            <a:ext cx="11254154" cy="6189785"/>
          </a:xfrm>
          <a:solidFill>
            <a:srgbClr val="FFCCCC"/>
          </a:solidFill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it-IT" sz="3100" b="1" baseline="30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sz="9200" b="1" baseline="30000" dirty="0" smtClean="0">
                <a:latin typeface="Georgia" panose="02040502050405020303" pitchFamily="18" charset="0"/>
              </a:rPr>
              <a:t>DAVIDE, RAGAZZO CURIOSO E INTRAPRENDENTE</a:t>
            </a:r>
          </a:p>
          <a:p>
            <a:pPr marL="0" indent="0">
              <a:buNone/>
            </a:pPr>
            <a:r>
              <a:rPr lang="it-IT" sz="6200" baseline="30000" dirty="0" smtClean="0">
                <a:latin typeface="Georgia" panose="02040502050405020303" pitchFamily="18" charset="0"/>
              </a:rPr>
              <a:t>25</a:t>
            </a:r>
            <a:r>
              <a:rPr lang="it-IT" sz="6200" dirty="0" smtClean="0">
                <a:latin typeface="Georgia" panose="02040502050405020303" pitchFamily="18" charset="0"/>
              </a:rPr>
              <a:t>Ora un Israelita disse: «Vedete quest'uomo che avanza? Viene a sfidare Israele. Chiunque lo abbatterà, il re lo colmerà di ricchezze, gli darà in moglie sua figlia ed esenterà la casa di suo padre da ogni gravame in Israele». </a:t>
            </a:r>
            <a:r>
              <a:rPr lang="it-IT" sz="6200" baseline="30000" dirty="0" smtClean="0">
                <a:latin typeface="Georgia" panose="02040502050405020303" pitchFamily="18" charset="0"/>
              </a:rPr>
              <a:t>26</a:t>
            </a:r>
            <a:r>
              <a:rPr lang="it-IT" sz="6200" dirty="0" smtClean="0">
                <a:latin typeface="Georgia" panose="02040502050405020303" pitchFamily="18" charset="0"/>
              </a:rPr>
              <a:t>Davide domandava agli uomini che gli stavano attorno: «Che faranno dunque all'uomo che abbatterà questo Filisteo e farà cessare la vergogna da Israele? E chi è mai questo Filisteo incirconciso per sfidare le schiere del Dio vivente?»… Lo sentì </a:t>
            </a:r>
            <a:r>
              <a:rPr lang="it-IT" sz="6200" dirty="0" err="1" smtClean="0">
                <a:latin typeface="Georgia" panose="02040502050405020303" pitchFamily="18" charset="0"/>
              </a:rPr>
              <a:t>Eliàb</a:t>
            </a:r>
            <a:r>
              <a:rPr lang="it-IT" sz="6200" dirty="0" smtClean="0">
                <a:latin typeface="Georgia" panose="02040502050405020303" pitchFamily="18" charset="0"/>
              </a:rPr>
              <a:t>, suo fratello maggiore, mentre parlava con quegli uomini, ed </a:t>
            </a:r>
            <a:r>
              <a:rPr lang="it-IT" sz="6200" dirty="0" err="1" smtClean="0">
                <a:latin typeface="Georgia" panose="02040502050405020303" pitchFamily="18" charset="0"/>
              </a:rPr>
              <a:t>Eliàb</a:t>
            </a:r>
            <a:r>
              <a:rPr lang="it-IT" sz="6200" dirty="0" smtClean="0">
                <a:latin typeface="Georgia" panose="02040502050405020303" pitchFamily="18" charset="0"/>
              </a:rPr>
              <a:t> si irritò con Davide e gli disse: «Ma perché sei venuto giù e a chi hai lasciato quelle poche pecore nel deserto? Io conosco la tua boria e la malizia del tuo cuore: tu sei venuto giù per vedere la battaglia». </a:t>
            </a:r>
            <a:r>
              <a:rPr lang="it-IT" sz="6200" baseline="30000" dirty="0" smtClean="0">
                <a:latin typeface="Georgia" panose="02040502050405020303" pitchFamily="18" charset="0"/>
              </a:rPr>
              <a:t>29</a:t>
            </a:r>
            <a:r>
              <a:rPr lang="it-IT" sz="6200" dirty="0" smtClean="0">
                <a:latin typeface="Georgia" panose="02040502050405020303" pitchFamily="18" charset="0"/>
              </a:rPr>
              <a:t>Davide rispose: «Che cosa ho dunque fatto? Era solo una domanda»…</a:t>
            </a:r>
            <a:r>
              <a:rPr lang="it-IT" sz="6200" baseline="30000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it-IT" sz="6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Saul, in difficoltà, chiama Davide   </a:t>
            </a:r>
            <a:r>
              <a:rPr lang="it-IT" sz="6200" baseline="30000" dirty="0" smtClean="0">
                <a:latin typeface="Georgia" panose="02040502050405020303" pitchFamily="18" charset="0"/>
              </a:rPr>
              <a:t>31</a:t>
            </a:r>
            <a:r>
              <a:rPr lang="it-IT" sz="6200" dirty="0" smtClean="0">
                <a:latin typeface="Georgia" panose="02040502050405020303" pitchFamily="18" charset="0"/>
              </a:rPr>
              <a:t>Sentendo le domande che Davide faceva, le riferirono a Saul e questi lo fece chiamare. </a:t>
            </a:r>
            <a:r>
              <a:rPr lang="it-IT" sz="6200" baseline="30000" dirty="0" smtClean="0">
                <a:latin typeface="Georgia" panose="02040502050405020303" pitchFamily="18" charset="0"/>
              </a:rPr>
              <a:t>32</a:t>
            </a:r>
            <a:r>
              <a:rPr lang="it-IT" sz="6200" dirty="0" smtClean="0">
                <a:latin typeface="Georgia" panose="02040502050405020303" pitchFamily="18" charset="0"/>
              </a:rPr>
              <a:t>Davide disse a Saul: «Nessuno si perda d'animo a causa di costui. Il tuo servo andrà a combattere con questo Filisteo».</a:t>
            </a:r>
            <a:r>
              <a:rPr lang="it-IT" sz="6200" baseline="30000" dirty="0" smtClean="0">
                <a:latin typeface="Georgia" panose="02040502050405020303" pitchFamily="18" charset="0"/>
              </a:rPr>
              <a:t>33</a:t>
            </a:r>
            <a:r>
              <a:rPr lang="it-IT" sz="6200" dirty="0" smtClean="0">
                <a:latin typeface="Georgia" panose="02040502050405020303" pitchFamily="18" charset="0"/>
              </a:rPr>
              <a:t>Saul rispose a Davide: «Tu non puoi andare contro questo Filisteo a combattere con lui: tu sei un ragazzo e costui è uomo d'armi fin dalla sua adolescenza».</a:t>
            </a:r>
            <a:r>
              <a:rPr lang="it-IT" sz="6200" baseline="30000" dirty="0" smtClean="0">
                <a:latin typeface="Georgia" panose="02040502050405020303" pitchFamily="18" charset="0"/>
              </a:rPr>
              <a:t>34</a:t>
            </a:r>
            <a:r>
              <a:rPr lang="it-IT" sz="6200" dirty="0" smtClean="0">
                <a:latin typeface="Georgia" panose="02040502050405020303" pitchFamily="18" charset="0"/>
              </a:rPr>
              <a:t>Ma Davide disse a Saul: «</a:t>
            </a:r>
            <a:r>
              <a:rPr lang="it-IT" sz="6200" u="sng" dirty="0" smtClean="0">
                <a:latin typeface="Georgia" panose="02040502050405020303" pitchFamily="18" charset="0"/>
              </a:rPr>
              <a:t>Il tuo servo </a:t>
            </a:r>
            <a:r>
              <a:rPr lang="it-IT" sz="6200" dirty="0" smtClean="0">
                <a:latin typeface="Georgia" panose="02040502050405020303" pitchFamily="18" charset="0"/>
              </a:rPr>
              <a:t>pascolava il gregge di suo padre e veniva talvolta un leone o un orso a portar via una pecora dal gregge.</a:t>
            </a:r>
            <a:r>
              <a:rPr lang="it-IT" sz="6200" baseline="30000" dirty="0" smtClean="0">
                <a:latin typeface="Georgia" panose="02040502050405020303" pitchFamily="18" charset="0"/>
              </a:rPr>
              <a:t>35</a:t>
            </a:r>
            <a:r>
              <a:rPr lang="it-IT" sz="6200" dirty="0" smtClean="0">
                <a:latin typeface="Georgia" panose="02040502050405020303" pitchFamily="18" charset="0"/>
              </a:rPr>
              <a:t>Allora lo inseguivo, lo abbattevo e strappavo la pecora dalla sua bocca. Se si rivoltava contro di me, l'afferravo per le mascelle, l'abbattevo e lo uccidevo. </a:t>
            </a:r>
            <a:r>
              <a:rPr lang="it-IT" sz="6200" baseline="30000" dirty="0" smtClean="0">
                <a:latin typeface="Georgia" panose="02040502050405020303" pitchFamily="18" charset="0"/>
              </a:rPr>
              <a:t>36</a:t>
            </a:r>
            <a:r>
              <a:rPr lang="it-IT" sz="6200" dirty="0" smtClean="0">
                <a:latin typeface="Georgia" panose="02040502050405020303" pitchFamily="18" charset="0"/>
              </a:rPr>
              <a:t>Il tuo servo ha abbattuto il leone e l'orso. Codesto Filisteo non circonciso farà la stessa fine di quelli, perché ha sfidato le schiere del Dio vivente». </a:t>
            </a:r>
            <a:r>
              <a:rPr lang="it-IT" sz="6200" baseline="30000" dirty="0" smtClean="0">
                <a:latin typeface="Georgia" panose="02040502050405020303" pitchFamily="18" charset="0"/>
              </a:rPr>
              <a:t>37</a:t>
            </a:r>
            <a:r>
              <a:rPr lang="it-IT" sz="6200" dirty="0" smtClean="0">
                <a:latin typeface="Georgia" panose="02040502050405020303" pitchFamily="18" charset="0"/>
              </a:rPr>
              <a:t>Davide aggiunse: «</a:t>
            </a:r>
            <a:r>
              <a:rPr lang="it-IT" sz="6200" u="sng" dirty="0" smtClean="0">
                <a:latin typeface="Georgia" panose="02040502050405020303" pitchFamily="18" charset="0"/>
              </a:rPr>
              <a:t>Il Signore che mi ha liberato </a:t>
            </a:r>
            <a:r>
              <a:rPr lang="it-IT" sz="6200" dirty="0" smtClean="0">
                <a:latin typeface="Georgia" panose="02040502050405020303" pitchFamily="18" charset="0"/>
              </a:rPr>
              <a:t>dalle unghie del leone e dalle unghie dell'orso, mi libererà anche dalle mani di questo Filisteo». Saul rispose a Davide: «Ebbene va' e il Signore sia con te».</a:t>
            </a:r>
            <a:r>
              <a:rPr lang="it-IT" sz="6200" baseline="30000" dirty="0" smtClean="0">
                <a:latin typeface="Georgia" panose="02040502050405020303" pitchFamily="18" charset="0"/>
              </a:rPr>
              <a:t>38</a:t>
            </a:r>
            <a:r>
              <a:rPr lang="it-IT" sz="6200" dirty="0" smtClean="0">
                <a:latin typeface="Georgia" panose="02040502050405020303" pitchFamily="18" charset="0"/>
              </a:rPr>
              <a:t>Saul rivestì Davide della sua armatura, gli mise in capo un elmo di bronzo e lo rivestì della corazza.</a:t>
            </a:r>
            <a:r>
              <a:rPr lang="it-IT" sz="6200" baseline="30000" dirty="0" smtClean="0">
                <a:latin typeface="Georgia" panose="02040502050405020303" pitchFamily="18" charset="0"/>
              </a:rPr>
              <a:t>39</a:t>
            </a:r>
            <a:r>
              <a:rPr lang="it-IT" sz="6200" dirty="0" smtClean="0">
                <a:latin typeface="Georgia" panose="02040502050405020303" pitchFamily="18" charset="0"/>
              </a:rPr>
              <a:t>Poi Davide cinse la spada di lui sopra l'armatura e cercò invano di camminare, perché non aveva mai provato. Allora Davide disse a Saul: «</a:t>
            </a:r>
            <a:r>
              <a:rPr lang="it-IT" sz="6200" u="sng" dirty="0" smtClean="0">
                <a:latin typeface="Georgia" panose="02040502050405020303" pitchFamily="18" charset="0"/>
              </a:rPr>
              <a:t>Non posso camminare con tutto questo, perché non sono abituato</a:t>
            </a:r>
            <a:r>
              <a:rPr lang="it-IT" sz="6200" dirty="0" smtClean="0">
                <a:latin typeface="Georgia" panose="02040502050405020303" pitchFamily="18" charset="0"/>
              </a:rPr>
              <a:t>». E Davide se ne liberò. </a:t>
            </a:r>
          </a:p>
          <a:p>
            <a:endParaRPr lang="it-IT" sz="4200" dirty="0">
              <a:latin typeface="Georgia" panose="02040502050405020303" pitchFamily="18" charset="0"/>
            </a:endParaRPr>
          </a:p>
          <a:p>
            <a:endParaRPr lang="it-IT" sz="4200" dirty="0">
              <a:latin typeface="Georgia" panose="02040502050405020303" pitchFamily="18" charset="0"/>
            </a:endParaRPr>
          </a:p>
          <a:p>
            <a:endParaRPr lang="it-IT" sz="4200" dirty="0">
              <a:latin typeface="Georgia" panose="02040502050405020303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563880"/>
            <a:ext cx="10774680" cy="566928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>
                <a:latin typeface="Book Antiqua" panose="02040602050305030304" pitchFamily="18" charset="0"/>
              </a:rPr>
              <a:t>Davide, ragazzo curioso</a:t>
            </a:r>
            <a:r>
              <a:rPr lang="it-IT" dirty="0" smtClean="0">
                <a:latin typeface="Book Antiqua" panose="02040602050305030304" pitchFamily="18" charset="0"/>
              </a:rPr>
              <a:t>, fa domande su Golia, vuole capire bene,… </a:t>
            </a:r>
            <a:r>
              <a:rPr lang="it-IT" sz="2400" dirty="0" smtClean="0">
                <a:latin typeface="Book Antiqua" panose="02040602050305030304" pitchFamily="18" charset="0"/>
              </a:rPr>
              <a:t>nello stesso tempo, tra le righe, dice al suo popolo che deve vergognarsi e che sono soldati del Dio vivente… </a:t>
            </a:r>
          </a:p>
          <a:p>
            <a:pPr marL="0" indent="0">
              <a:buNone/>
            </a:pPr>
            <a:r>
              <a:rPr lang="it-IT" b="1" dirty="0" smtClean="0">
                <a:latin typeface="Book Antiqua" panose="02040602050305030304" pitchFamily="18" charset="0"/>
              </a:rPr>
              <a:t>Il fratello, offeso</a:t>
            </a:r>
            <a:r>
              <a:rPr lang="it-IT" dirty="0" smtClean="0">
                <a:latin typeface="Book Antiqua" panose="02040602050305030304" pitchFamily="18" charset="0"/>
              </a:rPr>
              <a:t>, lo accusa di malizia e boria… ma lui si scusa perché ha fatto solo una domanda… ma il suo giudizio è stato percepito! </a:t>
            </a:r>
            <a:r>
              <a:rPr lang="it-IT" sz="2400" dirty="0" smtClean="0">
                <a:latin typeface="Book Antiqua" panose="02040602050305030304" pitchFamily="18" charset="0"/>
              </a:rPr>
              <a:t>Davide, ragazzo con una grande senso di giustizia!</a:t>
            </a:r>
          </a:p>
          <a:p>
            <a:pPr marL="0" indent="0">
              <a:buNone/>
            </a:pPr>
            <a:r>
              <a:rPr lang="it-IT" b="1" dirty="0" smtClean="0">
                <a:latin typeface="Book Antiqua" panose="02040602050305030304" pitchFamily="18" charset="0"/>
              </a:rPr>
              <a:t>Saul</a:t>
            </a:r>
            <a:r>
              <a:rPr lang="it-IT" dirty="0" smtClean="0">
                <a:latin typeface="Book Antiqua" panose="02040602050305030304" pitchFamily="18" charset="0"/>
              </a:rPr>
              <a:t>, disperato per la situazione, manda a chiamare Davide… perché? Cosa se ne può fare?</a:t>
            </a:r>
          </a:p>
          <a:p>
            <a:pPr marL="0" indent="0">
              <a:buNone/>
            </a:pPr>
            <a:r>
              <a:rPr lang="it-IT" b="1" dirty="0" smtClean="0">
                <a:latin typeface="Book Antiqua" panose="02040602050305030304" pitchFamily="18" charset="0"/>
              </a:rPr>
              <a:t>Tu sei un ragazzo</a:t>
            </a:r>
            <a:r>
              <a:rPr lang="it-IT" dirty="0" smtClean="0">
                <a:latin typeface="Book Antiqua" panose="02040602050305030304" pitchFamily="18" charset="0"/>
              </a:rPr>
              <a:t>… </a:t>
            </a:r>
            <a:r>
              <a:rPr lang="it-IT" i="1" dirty="0" smtClean="0">
                <a:latin typeface="Book Antiqua" panose="02040602050305030304" pitchFamily="18" charset="0"/>
              </a:rPr>
              <a:t>Il tuo servo</a:t>
            </a:r>
            <a:r>
              <a:rPr lang="it-IT" dirty="0" smtClean="0">
                <a:latin typeface="Book Antiqua" panose="02040602050305030304" pitchFamily="18" charset="0"/>
              </a:rPr>
              <a:t>, così si presenta Davide a Saul!</a:t>
            </a:r>
          </a:p>
          <a:p>
            <a:pPr marL="0" indent="0">
              <a:buNone/>
            </a:pPr>
            <a:r>
              <a:rPr lang="it-IT" dirty="0" smtClean="0">
                <a:latin typeface="Book Antiqua" panose="02040602050305030304" pitchFamily="18" charset="0"/>
              </a:rPr>
              <a:t>Poi annuncia le sue imprese… lui no, che non aveva paura… perché aveva fiducia in Dio, nel Dio vivente!</a:t>
            </a:r>
          </a:p>
          <a:p>
            <a:pPr marL="0" indent="0">
              <a:buNone/>
            </a:pPr>
            <a:r>
              <a:rPr lang="it-IT" b="1" dirty="0" smtClean="0">
                <a:latin typeface="Book Antiqua" panose="02040602050305030304" pitchFamily="18" charset="0"/>
              </a:rPr>
              <a:t>Saul lo riveste </a:t>
            </a:r>
            <a:r>
              <a:rPr lang="it-IT" dirty="0" smtClean="0">
                <a:latin typeface="Book Antiqua" panose="02040602050305030304" pitchFamily="18" charset="0"/>
              </a:rPr>
              <a:t>della sua armatura… ma Davide non riesce a muoversi… va incontro a Golia libero dei rivestimenti militari che una adulto ha tentato di mettergli addosso!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75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3881" y="426720"/>
            <a:ext cx="11112304" cy="5750243"/>
          </a:xfrm>
          <a:solidFill>
            <a:srgbClr val="FFCCCC"/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sz="29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sz="4300" b="1" dirty="0" smtClean="0">
                <a:latin typeface="Georgia" panose="02040502050405020303" pitchFamily="18" charset="0"/>
              </a:rPr>
              <a:t>Affronta il gigante… Dio lo rende forte </a:t>
            </a:r>
          </a:p>
          <a:p>
            <a:pPr marL="0" indent="0">
              <a:buNone/>
            </a:pPr>
            <a:endParaRPr lang="it-IT" sz="2900" b="1" baseline="30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it-IT" baseline="30000" dirty="0" smtClean="0">
                <a:latin typeface="Georgia" panose="02040502050405020303" pitchFamily="18" charset="0"/>
              </a:rPr>
              <a:t>40</a:t>
            </a:r>
            <a:r>
              <a:rPr lang="it-IT" dirty="0" smtClean="0">
                <a:latin typeface="Georgia" panose="02040502050405020303" pitchFamily="18" charset="0"/>
              </a:rPr>
              <a:t>Poi </a:t>
            </a:r>
            <a:r>
              <a:rPr lang="it-IT" dirty="0">
                <a:latin typeface="Georgia" panose="02040502050405020303" pitchFamily="18" charset="0"/>
              </a:rPr>
              <a:t>prese in mano il suo bastone, si scelse cinque ciottoli lisci dal torrente e li pose nella sua sacca da pastore, nella bisaccia; prese ancora in mano la fionda e si avvicinò al Filisteo.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baseline="30000" dirty="0">
                <a:latin typeface="Georgia" panose="02040502050405020303" pitchFamily="18" charset="0"/>
              </a:rPr>
              <a:t>41</a:t>
            </a:r>
            <a:r>
              <a:rPr lang="it-IT" dirty="0">
                <a:latin typeface="Georgia" panose="02040502050405020303" pitchFamily="18" charset="0"/>
              </a:rPr>
              <a:t>Il Filisteo avanzava passo </a:t>
            </a:r>
            <a:r>
              <a:rPr lang="it-IT" dirty="0" err="1">
                <a:latin typeface="Georgia" panose="02040502050405020303" pitchFamily="18" charset="0"/>
              </a:rPr>
              <a:t>passo</a:t>
            </a:r>
            <a:r>
              <a:rPr lang="it-IT" dirty="0">
                <a:latin typeface="Georgia" panose="02040502050405020303" pitchFamily="18" charset="0"/>
              </a:rPr>
              <a:t>, avvicinandosi a Davide, mentre il suo scudiero lo precedeva. </a:t>
            </a:r>
            <a:r>
              <a:rPr lang="it-IT" baseline="30000" dirty="0">
                <a:latin typeface="Georgia" panose="02040502050405020303" pitchFamily="18" charset="0"/>
              </a:rPr>
              <a:t>42</a:t>
            </a:r>
            <a:r>
              <a:rPr lang="it-IT" dirty="0">
                <a:latin typeface="Georgia" panose="02040502050405020303" pitchFamily="18" charset="0"/>
              </a:rPr>
              <a:t>Il Filisteo scrutava Davide e, quando lo vide bene, ne ebbe disprezzo, perché era un ragazzo, fulvo di capelli e di bell'aspetto. </a:t>
            </a:r>
            <a:r>
              <a:rPr lang="it-IT" baseline="30000" dirty="0">
                <a:latin typeface="Georgia" panose="02040502050405020303" pitchFamily="18" charset="0"/>
              </a:rPr>
              <a:t>43</a:t>
            </a:r>
            <a:r>
              <a:rPr lang="it-IT" dirty="0">
                <a:latin typeface="Georgia" panose="02040502050405020303" pitchFamily="18" charset="0"/>
              </a:rPr>
              <a:t>Il Filisteo disse a Davide: «Sono io forse un cane, perché tu venga a me con un bastone?». E quel Filisteo maledisse Davide in nome dei suoi </a:t>
            </a:r>
            <a:r>
              <a:rPr lang="it-IT" dirty="0" err="1">
                <a:latin typeface="Georgia" panose="02040502050405020303" pitchFamily="18" charset="0"/>
              </a:rPr>
              <a:t>dèi</a:t>
            </a:r>
            <a:r>
              <a:rPr lang="it-IT" dirty="0">
                <a:latin typeface="Georgia" panose="02040502050405020303" pitchFamily="18" charset="0"/>
              </a:rPr>
              <a:t>. </a:t>
            </a:r>
            <a:r>
              <a:rPr lang="it-IT" baseline="30000" dirty="0">
                <a:latin typeface="Georgia" panose="02040502050405020303" pitchFamily="18" charset="0"/>
              </a:rPr>
              <a:t>44</a:t>
            </a:r>
            <a:r>
              <a:rPr lang="it-IT" dirty="0">
                <a:latin typeface="Georgia" panose="02040502050405020303" pitchFamily="18" charset="0"/>
              </a:rPr>
              <a:t>Poi il Filisteo disse a Davide: «Fatti avanti e darò le tue carni agli uccelli del cielo e alle bestie selvatiche». </a:t>
            </a:r>
            <a:r>
              <a:rPr lang="it-IT" baseline="30000" dirty="0">
                <a:latin typeface="Georgia" panose="02040502050405020303" pitchFamily="18" charset="0"/>
              </a:rPr>
              <a:t>45</a:t>
            </a:r>
            <a:r>
              <a:rPr lang="it-IT" dirty="0">
                <a:latin typeface="Georgia" panose="02040502050405020303" pitchFamily="18" charset="0"/>
              </a:rPr>
              <a:t>Davide rispose al Filisteo: «Tu vieni a me con la spada, con la lancia e con l'asta. Io vengo a te nel nome del Signore degli eserciti, Dio delle schiere d'Israele, che tu hai sfidato. </a:t>
            </a:r>
            <a:r>
              <a:rPr lang="it-IT" baseline="30000" dirty="0">
                <a:latin typeface="Georgia" panose="02040502050405020303" pitchFamily="18" charset="0"/>
              </a:rPr>
              <a:t>46</a:t>
            </a:r>
            <a:r>
              <a:rPr lang="it-IT" dirty="0">
                <a:latin typeface="Georgia" panose="02040502050405020303" pitchFamily="18" charset="0"/>
              </a:rPr>
              <a:t>In questo stesso giorno, il Signore ti farà cadere nelle mie mani. Io ti abbatterò e ti staccherò la testa e getterò i cadaveri dell'esercito filisteo agli uccelli del cielo e alle bestie selvatiche; tutta la terra saprà che vi è un Dio in Israele. </a:t>
            </a:r>
            <a:r>
              <a:rPr lang="it-IT" baseline="30000" dirty="0">
                <a:latin typeface="Georgia" panose="02040502050405020303" pitchFamily="18" charset="0"/>
              </a:rPr>
              <a:t>47</a:t>
            </a:r>
            <a:r>
              <a:rPr lang="it-IT" dirty="0">
                <a:latin typeface="Georgia" panose="02040502050405020303" pitchFamily="18" charset="0"/>
              </a:rPr>
              <a:t>Tutta questa moltitudine saprà che il Signore non salva per mezzo della spada o della lancia, perché del Signore è la guerra ed egli vi metterà certo nelle nostre mani». </a:t>
            </a:r>
            <a:r>
              <a:rPr lang="it-IT" baseline="30000" dirty="0">
                <a:latin typeface="Georgia" panose="02040502050405020303" pitchFamily="18" charset="0"/>
              </a:rPr>
              <a:t>48</a:t>
            </a:r>
            <a:r>
              <a:rPr lang="it-IT" dirty="0">
                <a:latin typeface="Georgia" panose="02040502050405020303" pitchFamily="18" charset="0"/>
              </a:rPr>
              <a:t>Appena il Filisteo si mosse avvicinandosi incontro a Davide, questi corse a prendere posizione in fretta contro il Filisteo. </a:t>
            </a:r>
            <a:r>
              <a:rPr lang="it-IT" baseline="30000" dirty="0">
                <a:latin typeface="Georgia" panose="02040502050405020303" pitchFamily="18" charset="0"/>
              </a:rPr>
              <a:t>49</a:t>
            </a:r>
            <a:r>
              <a:rPr lang="it-IT" dirty="0">
                <a:latin typeface="Georgia" panose="02040502050405020303" pitchFamily="18" charset="0"/>
              </a:rPr>
              <a:t>Davide cacciò la mano nella sacca, ne trasse una pietra, la lanciò con la fionda e colpì il Filisteo in fronte. La pietra s'infisse nella fronte di lui che cadde con la faccia a terra. </a:t>
            </a:r>
            <a:r>
              <a:rPr lang="it-IT" baseline="30000" dirty="0">
                <a:latin typeface="Georgia" panose="02040502050405020303" pitchFamily="18" charset="0"/>
              </a:rPr>
              <a:t>50</a:t>
            </a:r>
            <a:r>
              <a:rPr lang="it-IT" dirty="0">
                <a:latin typeface="Georgia" panose="02040502050405020303" pitchFamily="18" charset="0"/>
              </a:rPr>
              <a:t>Così Davide ebbe il sopravvento sul Filisteo con la fionda e con la pietra, colpì il Filisteo e l'uccise, benché Davide non avesse spada. </a:t>
            </a:r>
            <a:r>
              <a:rPr lang="it-IT" baseline="30000" dirty="0" smtClean="0">
                <a:latin typeface="Georgia" panose="02040502050405020303" pitchFamily="18" charset="0"/>
              </a:rPr>
              <a:t>51</a:t>
            </a:r>
            <a:r>
              <a:rPr lang="it-IT" dirty="0" smtClean="0">
                <a:latin typeface="Georgia" panose="02040502050405020303" pitchFamily="18" charset="0"/>
              </a:rPr>
              <a:t>Davide </a:t>
            </a:r>
            <a:r>
              <a:rPr lang="it-IT" dirty="0">
                <a:latin typeface="Georgia" panose="02040502050405020303" pitchFamily="18" charset="0"/>
              </a:rPr>
              <a:t>fece un salto e fu sopra il Filisteo, prese la sua spada, la sguainò e lo uccise, poi con quella gli tagliò la testa. I Filistei videro che il loro eroe era morto e si diedero alla fuga.</a:t>
            </a:r>
            <a:br>
              <a:rPr lang="it-IT" dirty="0">
                <a:latin typeface="Georgia" panose="02040502050405020303" pitchFamily="18" charset="0"/>
              </a:rPr>
            </a:b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 smtClean="0">
                <a:latin typeface="Book Antiqua" panose="02040602050305030304" pitchFamily="18" charset="0"/>
              </a:rPr>
              <a:t>La scena inizia con </a:t>
            </a:r>
            <a:r>
              <a:rPr lang="it-IT" b="1" dirty="0">
                <a:latin typeface="Book Antiqua" panose="02040602050305030304" pitchFamily="18" charset="0"/>
              </a:rPr>
              <a:t>D</a:t>
            </a:r>
            <a:r>
              <a:rPr lang="it-IT" b="1" dirty="0" smtClean="0">
                <a:latin typeface="Book Antiqua" panose="02040602050305030304" pitchFamily="18" charset="0"/>
              </a:rPr>
              <a:t>avide con la bisaccia da pastore</a:t>
            </a:r>
            <a:r>
              <a:rPr lang="it-IT" dirty="0" smtClean="0">
                <a:latin typeface="Book Antiqua" panose="02040602050305030304" pitchFamily="18" charset="0"/>
              </a:rPr>
              <a:t>: questa è la sua unica divisa.</a:t>
            </a:r>
            <a:r>
              <a:rPr lang="it-IT" b="1" dirty="0">
                <a:latin typeface="Book Antiqua" panose="02040602050305030304" pitchFamily="18" charset="0"/>
              </a:rPr>
              <a:t> Davide senza armatura</a:t>
            </a:r>
            <a:r>
              <a:rPr lang="it-IT" dirty="0">
                <a:latin typeface="Book Antiqua" panose="02040602050305030304" pitchFamily="18" charset="0"/>
              </a:rPr>
              <a:t>: la sua piccolezza è lo spazio dove Dio può operare</a:t>
            </a:r>
            <a:r>
              <a:rPr lang="it-IT" dirty="0" smtClean="0">
                <a:latin typeface="Book Antiqua" panose="02040602050305030304" pitchFamily="18" charset="0"/>
              </a:rPr>
              <a:t>…</a:t>
            </a:r>
          </a:p>
          <a:p>
            <a:pPr marL="0" indent="0">
              <a:buNone/>
            </a:pPr>
            <a:endParaRPr lang="it-IT" sz="16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b="1" dirty="0" smtClean="0">
                <a:latin typeface="Book Antiqua" panose="02040602050305030304" pitchFamily="18" charset="0"/>
              </a:rPr>
              <a:t>Golia sfida gli Israeliti</a:t>
            </a:r>
            <a:r>
              <a:rPr lang="it-IT" dirty="0" smtClean="0">
                <a:latin typeface="Book Antiqua" panose="02040602050305030304" pitchFamily="18" charset="0"/>
              </a:rPr>
              <a:t>… sta sfidando Dio! Questo </a:t>
            </a:r>
            <a:r>
              <a:rPr lang="it-IT" dirty="0">
                <a:latin typeface="Book Antiqua" panose="02040602050305030304" pitchFamily="18" charset="0"/>
              </a:rPr>
              <a:t>D</a:t>
            </a:r>
            <a:r>
              <a:rPr lang="it-IT" dirty="0" smtClean="0">
                <a:latin typeface="Book Antiqua" panose="02040602050305030304" pitchFamily="18" charset="0"/>
              </a:rPr>
              <a:t>avide lo capisce bene… Golia infastidito dall’aspetto di Davide: perché era bello? Era giovane? Era coraggioso?</a:t>
            </a:r>
          </a:p>
          <a:p>
            <a:pPr marL="0" indent="0">
              <a:buNone/>
            </a:pPr>
            <a:endParaRPr lang="it-IT" sz="16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b="1" dirty="0" smtClean="0">
                <a:latin typeface="Book Antiqua" panose="02040602050305030304" pitchFamily="18" charset="0"/>
              </a:rPr>
              <a:t>Davide combatte con i suoi strumenti…</a:t>
            </a:r>
            <a:r>
              <a:rPr lang="it-IT" dirty="0" smtClean="0">
                <a:latin typeface="Book Antiqua" panose="02040602050305030304" pitchFamily="18" charset="0"/>
              </a:rPr>
              <a:t> libero da ciò che è inutile… cinque ciottoli di fiume e una fionda… </a:t>
            </a:r>
          </a:p>
          <a:p>
            <a:pPr marL="0" indent="0">
              <a:buNone/>
            </a:pPr>
            <a:r>
              <a:rPr lang="it-IT" dirty="0" smtClean="0"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it-IT" b="1" dirty="0" smtClean="0">
                <a:latin typeface="Book Antiqua" panose="02040602050305030304" pitchFamily="18" charset="0"/>
              </a:rPr>
              <a:t>Golia sconfitto </a:t>
            </a:r>
            <a:r>
              <a:rPr lang="it-IT" dirty="0" smtClean="0">
                <a:latin typeface="Book Antiqua" panose="02040602050305030304" pitchFamily="18" charset="0"/>
              </a:rPr>
              <a:t>da una fionda… Davide è senza spada… con quella di Golia poi gli taglia la testa = stronca la paura che incuteva, che suscitava negli Israeliti!  </a:t>
            </a:r>
          </a:p>
          <a:p>
            <a:pPr marL="0" indent="0">
              <a:buNone/>
            </a:pPr>
            <a:endParaRPr lang="it-IT" sz="18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b="1" dirty="0" smtClean="0">
                <a:latin typeface="Book Antiqua" panose="02040602050305030304" pitchFamily="18" charset="0"/>
              </a:rPr>
              <a:t>Si compie la fede </a:t>
            </a:r>
            <a:r>
              <a:rPr lang="it-IT" b="1" dirty="0">
                <a:latin typeface="Book Antiqua" panose="02040602050305030304" pitchFamily="18" charset="0"/>
              </a:rPr>
              <a:t>di </a:t>
            </a:r>
            <a:r>
              <a:rPr lang="it-IT" b="1" dirty="0" smtClean="0">
                <a:latin typeface="Book Antiqua" panose="02040602050305030304" pitchFamily="18" charset="0"/>
              </a:rPr>
              <a:t>Davide in Dio</a:t>
            </a:r>
            <a:r>
              <a:rPr lang="it-IT" dirty="0" smtClean="0">
                <a:latin typeface="Book Antiqua" panose="02040602050305030304" pitchFamily="18" charset="0"/>
              </a:rPr>
              <a:t>: Signore </a:t>
            </a:r>
            <a:r>
              <a:rPr lang="it-IT" dirty="0">
                <a:latin typeface="Book Antiqua" panose="02040602050305030304" pitchFamily="18" charset="0"/>
              </a:rPr>
              <a:t>degli eserciti, Dio delle schiere d'Israele</a:t>
            </a:r>
            <a:r>
              <a:rPr lang="it-IT" dirty="0" smtClean="0">
                <a:latin typeface="Book Antiqua" panose="02040602050305030304" pitchFamily="18" charset="0"/>
              </a:rPr>
              <a:t>, </a:t>
            </a:r>
            <a:r>
              <a:rPr lang="it-IT" dirty="0">
                <a:latin typeface="Book Antiqua" panose="02040602050305030304" pitchFamily="18" charset="0"/>
              </a:rPr>
              <a:t>il Signore </a:t>
            </a:r>
            <a:r>
              <a:rPr lang="it-IT" dirty="0" smtClean="0">
                <a:latin typeface="Book Antiqua" panose="02040602050305030304" pitchFamily="18" charset="0"/>
              </a:rPr>
              <a:t>Dio </a:t>
            </a:r>
            <a:r>
              <a:rPr lang="it-IT" dirty="0">
                <a:latin typeface="Book Antiqua" panose="02040602050305030304" pitchFamily="18" charset="0"/>
              </a:rPr>
              <a:t>in </a:t>
            </a:r>
            <a:r>
              <a:rPr lang="it-IT" dirty="0" smtClean="0">
                <a:latin typeface="Book Antiqua" panose="02040602050305030304" pitchFamily="18" charset="0"/>
              </a:rPr>
              <a:t>Israele...</a:t>
            </a:r>
            <a:r>
              <a:rPr lang="it-IT" dirty="0">
                <a:latin typeface="Book Antiqua" panose="02040602050305030304" pitchFamily="18" charset="0"/>
              </a:rPr>
              <a:t> </a:t>
            </a:r>
            <a:br>
              <a:rPr lang="it-IT" dirty="0">
                <a:latin typeface="Book Antiqua" panose="02040602050305030304" pitchFamily="18" charset="0"/>
              </a:rPr>
            </a:br>
            <a:endParaRPr lang="it-IT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80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815927" y="5787484"/>
            <a:ext cx="10408347" cy="5539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5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Maestro </a:t>
            </a:r>
            <a:r>
              <a:rPr lang="it-IT" sz="1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Pagina Morgan (</a:t>
            </a:r>
            <a:r>
              <a:rPr lang="it-IT" sz="15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it-IT" sz="1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1170-1185</a:t>
            </a:r>
            <a:r>
              <a:rPr lang="it-IT" sz="15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it-IT" sz="1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5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it-IT" sz="1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619 f. 1v. </a:t>
            </a:r>
            <a:r>
              <a:rPr lang="it-IT" sz="15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Bibbia: Saul guida l'esercito d'Israele, Combattimento tra Davide e Golia, Davide con la testa di Golia</a:t>
            </a:r>
            <a:r>
              <a:rPr lang="it-IT" sz="1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15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Winchester</a:t>
            </a:r>
            <a:r>
              <a:rPr lang="it-IT" sz="1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it-IT" sz="15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1160-80, The </a:t>
            </a:r>
            <a:r>
              <a:rPr lang="it-IT" sz="15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Pierpont</a:t>
            </a:r>
            <a:r>
              <a:rPr lang="it-IT" sz="1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Morgan Library - New </a:t>
            </a:r>
            <a:r>
              <a:rPr lang="it-IT" sz="15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York 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98"/>
          <a:stretch/>
        </p:blipFill>
        <p:spPr>
          <a:xfrm>
            <a:off x="815927" y="262589"/>
            <a:ext cx="10719581" cy="54306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78770" y="228903"/>
            <a:ext cx="5375030" cy="2072337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500" b="1" dirty="0">
                <a:latin typeface="Georgia" panose="02040502050405020303" pitchFamily="18" charset="0"/>
              </a:rPr>
              <a:t>GEREMIA </a:t>
            </a:r>
            <a:r>
              <a:rPr lang="it-IT" sz="3500" b="1" dirty="0" smtClean="0">
                <a:latin typeface="Georgia" panose="02040502050405020303" pitchFamily="18" charset="0"/>
              </a:rPr>
              <a:t/>
            </a:r>
            <a:br>
              <a:rPr lang="it-IT" sz="3500" b="1" dirty="0" smtClean="0">
                <a:latin typeface="Georgia" panose="02040502050405020303" pitchFamily="18" charset="0"/>
              </a:rPr>
            </a:br>
            <a:r>
              <a:rPr lang="it-IT" sz="3500" b="1" dirty="0" smtClean="0">
                <a:latin typeface="Georgia" panose="02040502050405020303" pitchFamily="18" charset="0"/>
              </a:rPr>
              <a:t>quando </a:t>
            </a:r>
            <a:r>
              <a:rPr lang="it-IT" sz="3500" b="1" dirty="0">
                <a:latin typeface="Georgia" panose="02040502050405020303" pitchFamily="18" charset="0"/>
              </a:rPr>
              <a:t>Dio chiama …</a:t>
            </a:r>
            <a:br>
              <a:rPr lang="it-IT" sz="3500" b="1" dirty="0">
                <a:latin typeface="Georgia" panose="02040502050405020303" pitchFamily="18" charset="0"/>
              </a:rPr>
            </a:br>
            <a:r>
              <a:rPr lang="it-IT" sz="3500" b="1" dirty="0">
                <a:latin typeface="Georgia" panose="02040502050405020303" pitchFamily="18" charset="0"/>
              </a:rPr>
              <a:t>non avere </a:t>
            </a:r>
            <a:r>
              <a:rPr lang="it-IT" sz="3500" b="1" dirty="0" smtClean="0">
                <a:latin typeface="Georgia" panose="02040502050405020303" pitchFamily="18" charset="0"/>
              </a:rPr>
              <a:t>paura!</a:t>
            </a:r>
            <a:endParaRPr lang="it-IT" dirty="0">
              <a:latin typeface="Georgia" panose="02040502050405020303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" y="228903"/>
            <a:ext cx="4915518" cy="6286429"/>
          </a:xfrm>
          <a:ln w="12700">
            <a:solidFill>
              <a:schemeClr val="tx1"/>
            </a:solidFill>
          </a:ln>
        </p:spPr>
      </p:pic>
      <p:sp>
        <p:nvSpPr>
          <p:cNvPr id="6" name="Rettangolo 5"/>
          <p:cNvSpPr/>
          <p:nvPr/>
        </p:nvSpPr>
        <p:spPr>
          <a:xfrm>
            <a:off x="6625882" y="4854211"/>
            <a:ext cx="4727917" cy="14773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Anonimo, XII secolo,</a:t>
            </a:r>
          </a:p>
          <a:p>
            <a:pPr fontAlgn="base"/>
            <a:r>
              <a:rPr lang="it-IT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Vocazione e missione di </a:t>
            </a:r>
            <a:r>
              <a:rPr lang="it-IT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Geremia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miniatura tratta dalla “Bibbia di Winchester”, </a:t>
            </a:r>
            <a:endParaRPr lang="it-IT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secolo.</a:t>
            </a:r>
          </a:p>
          <a:p>
            <a:pPr fontAlgn="base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Winchester,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Cathedral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endParaRPr lang="it-IT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411480"/>
            <a:ext cx="11170920" cy="6126481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EDUCARE ALLA FIDUCIA SI PUÒ E SI DEVE… 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Impariamo… che 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FF0000"/>
                </a:solidFill>
              </a:rPr>
              <a:t>(da </a:t>
            </a:r>
            <a:r>
              <a:rPr lang="it-IT" b="1" dirty="0">
                <a:solidFill>
                  <a:srgbClr val="FF0000"/>
                </a:solidFill>
              </a:rPr>
              <a:t>Dio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  <a:r>
              <a:rPr lang="it-IT" b="1" dirty="0" smtClean="0"/>
              <a:t> … abbiamo </a:t>
            </a:r>
            <a:r>
              <a:rPr lang="it-IT" b="1" dirty="0"/>
              <a:t>fiducia nei </a:t>
            </a:r>
            <a:r>
              <a:rPr lang="it-IT" b="1" dirty="0" smtClean="0"/>
              <a:t>bambini, </a:t>
            </a:r>
            <a:r>
              <a:rPr lang="it-IT" b="1" dirty="0"/>
              <a:t>ragazzi e </a:t>
            </a:r>
            <a:r>
              <a:rPr lang="it-IT" b="1" dirty="0" smtClean="0"/>
              <a:t>giovani! </a:t>
            </a:r>
            <a:r>
              <a:rPr lang="it-IT" dirty="0" smtClean="0"/>
              <a:t>Da loro può venire la salvezza… per il popolo!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FF0000"/>
                </a:solidFill>
              </a:rPr>
              <a:t>(da </a:t>
            </a:r>
            <a:r>
              <a:rPr lang="it-IT" b="1" dirty="0">
                <a:solidFill>
                  <a:srgbClr val="FF0000"/>
                </a:solidFill>
              </a:rPr>
              <a:t>ELI) </a:t>
            </a:r>
            <a:r>
              <a:rPr lang="it-IT" b="1" dirty="0" smtClean="0"/>
              <a:t>aiutiamoli ad ascoltare nella profondità di se stessi la voce di Dio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FF0000"/>
                </a:solidFill>
              </a:rPr>
              <a:t>(da </a:t>
            </a:r>
            <a:r>
              <a:rPr lang="it-IT" b="1" dirty="0">
                <a:solidFill>
                  <a:srgbClr val="FF0000"/>
                </a:solidFill>
              </a:rPr>
              <a:t>Geremia</a:t>
            </a:r>
            <a:r>
              <a:rPr lang="it-IT" b="1" dirty="0" smtClean="0">
                <a:solidFill>
                  <a:srgbClr val="FF0000"/>
                </a:solidFill>
              </a:rPr>
              <a:t>) </a:t>
            </a:r>
            <a:r>
              <a:rPr lang="it-IT" b="1" dirty="0" smtClean="0"/>
              <a:t>aiutiamoli ad assumersi le loro responsabilità a non cercare scuse … a sopportare le delusioni e ad affrontare le sofferenze…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FF0000"/>
                </a:solidFill>
              </a:rPr>
              <a:t>(da Samuele) </a:t>
            </a:r>
            <a:r>
              <a:rPr lang="it-IT" b="1" dirty="0" smtClean="0"/>
              <a:t>coltiviamo l’interiorità, il cuore, i significati… per personalità solide …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FF0000"/>
                </a:solidFill>
              </a:rPr>
              <a:t>(da Davide) </a:t>
            </a:r>
            <a:r>
              <a:rPr lang="it-IT" b="1" dirty="0" smtClean="0"/>
              <a:t>lasciamoli liberi di combattere le paure … e di trovare </a:t>
            </a:r>
            <a:r>
              <a:rPr lang="it-IT" b="1" dirty="0"/>
              <a:t>il bene che possono fare agli altri, nella scuola, nella famiglia… </a:t>
            </a:r>
          </a:p>
          <a:p>
            <a:pPr marL="0" indent="0">
              <a:buNone/>
            </a:pPr>
            <a:r>
              <a:rPr lang="it-IT" b="1" dirty="0" smtClean="0"/>
              <a:t>		</a:t>
            </a:r>
            <a:r>
              <a:rPr lang="it-IT" sz="3800" b="1" dirty="0" smtClean="0">
                <a:solidFill>
                  <a:srgbClr val="0070C0"/>
                </a:solidFill>
              </a:rPr>
              <a:t>solo così </a:t>
            </a:r>
            <a:r>
              <a:rPr lang="it-IT" sz="3800" b="1" dirty="0">
                <a:solidFill>
                  <a:srgbClr val="0070C0"/>
                </a:solidFill>
              </a:rPr>
              <a:t>troveranno il loro posto nel mondo</a:t>
            </a:r>
            <a:r>
              <a:rPr lang="it-IT" sz="3800" b="1" dirty="0" smtClean="0">
                <a:solidFill>
                  <a:srgbClr val="0070C0"/>
                </a:solidFill>
              </a:rPr>
              <a:t>!</a:t>
            </a:r>
            <a:endParaRPr lang="it-IT" sz="3800" b="1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1875155"/>
          </a:xfr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Buon cammino!</a:t>
            </a:r>
            <a:endParaRPr lang="it-IT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36475"/>
            <a:ext cx="5711925" cy="5711925"/>
          </a:xfrm>
          <a:ln w="12700"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662940" y="3392437"/>
            <a:ext cx="4998720" cy="28007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FF00"/>
                </a:solidFill>
              </a:rPr>
              <a:t>E GRAZIE!</a:t>
            </a:r>
          </a:p>
          <a:p>
            <a:endParaRPr lang="it-IT" sz="4400" b="1" dirty="0" smtClean="0">
              <a:solidFill>
                <a:srgbClr val="FFFF00"/>
              </a:solidFill>
            </a:endParaRPr>
          </a:p>
          <a:p>
            <a:endParaRPr lang="it-IT" sz="4400" b="1" dirty="0">
              <a:solidFill>
                <a:srgbClr val="FFFF00"/>
              </a:solidFill>
            </a:endParaRPr>
          </a:p>
          <a:p>
            <a:r>
              <a:rPr lang="it-IT" sz="4400" b="1" dirty="0" smtClean="0">
                <a:solidFill>
                  <a:srgbClr val="FFFF00"/>
                </a:solidFill>
              </a:rPr>
              <a:t> </a:t>
            </a:r>
            <a:endParaRPr lang="it-IT" sz="4400" b="1" dirty="0">
              <a:solidFill>
                <a:srgbClr val="FFFF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90" y="3630770"/>
            <a:ext cx="1885950" cy="23241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7465" y="334850"/>
            <a:ext cx="5481033" cy="1506829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latin typeface="Georgia" panose="02040502050405020303" pitchFamily="18" charset="0"/>
              </a:rPr>
              <a:t>I profeti nella terra di </a:t>
            </a:r>
            <a:r>
              <a:rPr lang="it-IT" sz="4000" dirty="0" err="1" smtClean="0">
                <a:latin typeface="Georgia" panose="02040502050405020303" pitchFamily="18" charset="0"/>
              </a:rPr>
              <a:t>Canaan</a:t>
            </a:r>
            <a:endParaRPr lang="it-IT" sz="4000" dirty="0">
              <a:latin typeface="Georgia" panose="02040502050405020303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t="6891" r="4107" b="2578"/>
          <a:stretch/>
        </p:blipFill>
        <p:spPr>
          <a:xfrm>
            <a:off x="598695" y="334850"/>
            <a:ext cx="5055131" cy="61818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60" y="2396490"/>
            <a:ext cx="2967990" cy="4076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6117465" y="4995202"/>
            <a:ext cx="2264535" cy="14773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Michelangelo Buonarroti,</a:t>
            </a:r>
          </a:p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profeta Geremia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 della cappella Sistina, Roma.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029052" y="6521407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360" y="335280"/>
            <a:ext cx="5669280" cy="6096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2500" b="1" dirty="0" smtClean="0">
                <a:latin typeface="Book Antiqua" panose="02040602050305030304" pitchFamily="18" charset="0"/>
              </a:rPr>
              <a:t>Introduzione a Geremia 1, 1 -10 </a:t>
            </a:r>
            <a:endParaRPr lang="it-IT" sz="2500" b="1" dirty="0">
              <a:latin typeface="Book Antiqua" panose="02040602050305030304" pitchFamily="18" charset="0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594360" y="1127760"/>
            <a:ext cx="10957560" cy="515112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800" b="1" dirty="0" smtClean="0"/>
          </a:p>
          <a:p>
            <a:pPr marL="0" indent="0">
              <a:buNone/>
            </a:pPr>
            <a:r>
              <a:rPr lang="it-IT" sz="2500" b="1" dirty="0" smtClean="0">
                <a:latin typeface="Book Antiqua" panose="02040602050305030304" pitchFamily="18" charset="0"/>
              </a:rPr>
              <a:t>Geremia</a:t>
            </a:r>
            <a:r>
              <a:rPr lang="it-IT" sz="2500" dirty="0">
                <a:latin typeface="Book Antiqua" panose="02040602050305030304" pitchFamily="18" charset="0"/>
              </a:rPr>
              <a:t>:</a:t>
            </a:r>
            <a:r>
              <a:rPr lang="it-IT" sz="2500" dirty="0" smtClean="0">
                <a:latin typeface="Book Antiqua" panose="02040602050305030304" pitchFamily="18" charset="0"/>
              </a:rPr>
              <a:t> il profeta di cui si conosce, meglio di tutti, la vita.</a:t>
            </a:r>
          </a:p>
          <a:p>
            <a:pPr marL="0" indent="0">
              <a:buNone/>
            </a:pPr>
            <a:r>
              <a:rPr lang="it-IT" sz="2500" dirty="0" smtClean="0">
                <a:latin typeface="Book Antiqua" panose="02040602050305030304" pitchFamily="18" charset="0"/>
              </a:rPr>
              <a:t>Ha lasciato la sua parola, dubbi, delusioni, timori, … una personalità suggestiva.</a:t>
            </a:r>
          </a:p>
          <a:p>
            <a:pPr marL="0" indent="0">
              <a:buNone/>
            </a:pPr>
            <a:r>
              <a:rPr lang="it-IT" sz="2500" dirty="0" smtClean="0">
                <a:latin typeface="Book Antiqua" panose="02040602050305030304" pitchFamily="18" charset="0"/>
              </a:rPr>
              <a:t>Opera dal 627 al 586 (anno della caduta di Gerusalemme per mano babilonese): </a:t>
            </a:r>
            <a:r>
              <a:rPr lang="it-IT" sz="2500" dirty="0">
                <a:latin typeface="Book Antiqua" panose="02040602050305030304" pitchFamily="18" charset="0"/>
              </a:rPr>
              <a:t>g</a:t>
            </a:r>
            <a:r>
              <a:rPr lang="it-IT" sz="2500" dirty="0" smtClean="0">
                <a:latin typeface="Book Antiqua" panose="02040602050305030304" pitchFamily="18" charset="0"/>
              </a:rPr>
              <a:t>li anni tra i più cruciali della storia di Israele. Contemporaneo di 5 re. </a:t>
            </a:r>
          </a:p>
          <a:p>
            <a:pPr marL="0" indent="0">
              <a:buNone/>
            </a:pPr>
            <a:r>
              <a:rPr lang="it-IT" sz="2500" dirty="0" err="1" smtClean="0">
                <a:latin typeface="Book Antiqua" panose="02040602050305030304" pitchFamily="18" charset="0"/>
              </a:rPr>
              <a:t>Anatot</a:t>
            </a:r>
            <a:r>
              <a:rPr lang="it-IT" sz="2500" dirty="0" smtClean="0">
                <a:latin typeface="Book Antiqua" panose="02040602050305030304" pitchFamily="18" charset="0"/>
              </a:rPr>
              <a:t>, un piccolo villaggio, a 6 km da Gerusalemme. </a:t>
            </a:r>
          </a:p>
          <a:p>
            <a:pPr marL="0" indent="0">
              <a:buNone/>
            </a:pPr>
            <a:r>
              <a:rPr lang="it-IT" sz="2500" dirty="0" smtClean="0">
                <a:latin typeface="Book Antiqua" panose="02040602050305030304" pitchFamily="18" charset="0"/>
              </a:rPr>
              <a:t>Lotta tutta la vita conto l’idolatria, il sincretismo religioso, la ricchezze dei re, il falso culto, le ingiustizie sociali. </a:t>
            </a:r>
          </a:p>
          <a:p>
            <a:pPr marL="0" indent="0">
              <a:buNone/>
            </a:pPr>
            <a:r>
              <a:rPr lang="it-IT" sz="2500" dirty="0" smtClean="0">
                <a:latin typeface="Book Antiqua" panose="02040602050305030304" pitchFamily="18" charset="0"/>
              </a:rPr>
              <a:t>Sottomissione a Babilonia = accettare la volontà di Dio per essere trasformati da Lui. Profeta non solo di minacce e castighi ma anche di consolazione e speranza.</a:t>
            </a:r>
          </a:p>
          <a:p>
            <a:pPr marL="0" indent="0">
              <a:buNone/>
            </a:pPr>
            <a:endParaRPr lang="it-IT" sz="25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2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37882" y="425002"/>
            <a:ext cx="11359165" cy="5847755"/>
          </a:xfrm>
          <a:prstGeom prst="rect">
            <a:avLst/>
          </a:prstGeom>
          <a:solidFill>
            <a:srgbClr val="FFCCCC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1 </a:t>
            </a:r>
            <a:r>
              <a:rPr lang="it-IT" sz="2200" dirty="0"/>
              <a:t>Parole di </a:t>
            </a:r>
            <a:r>
              <a:rPr lang="it-IT" sz="2200" i="1" u="sng" dirty="0"/>
              <a:t>Geremia, figlio </a:t>
            </a:r>
            <a:r>
              <a:rPr lang="it-IT" sz="2200" dirty="0"/>
              <a:t>di </a:t>
            </a:r>
            <a:r>
              <a:rPr lang="it-IT" sz="2200" dirty="0" err="1"/>
              <a:t>Chelkia</a:t>
            </a:r>
            <a:r>
              <a:rPr lang="it-IT" sz="2200" dirty="0"/>
              <a:t>, uno dei sacerdoti che risiedevano ad </a:t>
            </a:r>
            <a:r>
              <a:rPr lang="it-IT" sz="2200" dirty="0" err="1"/>
              <a:t>Anatòt</a:t>
            </a:r>
            <a:r>
              <a:rPr lang="it-IT" sz="2200" dirty="0"/>
              <a:t>, nel territorio di Beniamino. </a:t>
            </a:r>
            <a:r>
              <a:rPr lang="it-IT" dirty="0" smtClean="0"/>
              <a:t>2 </a:t>
            </a:r>
            <a:r>
              <a:rPr lang="it-IT" sz="2200" dirty="0" smtClean="0"/>
              <a:t>A </a:t>
            </a:r>
            <a:r>
              <a:rPr lang="it-IT" sz="2200" dirty="0"/>
              <a:t>lui fu rivolta la parola del Signore al tempo di </a:t>
            </a:r>
            <a:r>
              <a:rPr lang="it-IT" sz="2200" dirty="0" err="1"/>
              <a:t>Giosia</a:t>
            </a:r>
            <a:r>
              <a:rPr lang="it-IT" sz="2200" dirty="0"/>
              <a:t>, figlio di </a:t>
            </a:r>
            <a:r>
              <a:rPr lang="it-IT" sz="2200" dirty="0" err="1"/>
              <a:t>Amon</a:t>
            </a:r>
            <a:r>
              <a:rPr lang="it-IT" sz="2200" dirty="0"/>
              <a:t>, re di Giuda, </a:t>
            </a:r>
            <a:r>
              <a:rPr lang="it-IT" sz="2200" dirty="0" smtClean="0"/>
              <a:t>[…],</a:t>
            </a:r>
            <a:r>
              <a:rPr lang="it-IT" dirty="0" smtClean="0"/>
              <a:t> 3 </a:t>
            </a:r>
            <a:r>
              <a:rPr lang="it-IT" sz="2200" dirty="0" smtClean="0"/>
              <a:t>e </a:t>
            </a:r>
            <a:r>
              <a:rPr lang="it-IT" sz="2200" dirty="0"/>
              <a:t>successivamente anche al tempo di </a:t>
            </a:r>
            <a:r>
              <a:rPr lang="it-IT" sz="2200" dirty="0" err="1"/>
              <a:t>Ioiakìm</a:t>
            </a:r>
            <a:r>
              <a:rPr lang="it-IT" sz="2200" dirty="0"/>
              <a:t>, figlio di </a:t>
            </a:r>
            <a:r>
              <a:rPr lang="it-IT" sz="2200" dirty="0" err="1"/>
              <a:t>Giosia</a:t>
            </a:r>
            <a:r>
              <a:rPr lang="it-IT" sz="2200" dirty="0"/>
              <a:t>, re di Giuda, fino alla fine dell'anno undicesimo di </a:t>
            </a:r>
            <a:r>
              <a:rPr lang="it-IT" sz="2200" dirty="0" err="1"/>
              <a:t>Sedecìa</a:t>
            </a:r>
            <a:r>
              <a:rPr lang="it-IT" sz="2200" dirty="0"/>
              <a:t>, figlio di </a:t>
            </a:r>
            <a:r>
              <a:rPr lang="it-IT" sz="2200" dirty="0" err="1"/>
              <a:t>Giosia</a:t>
            </a:r>
            <a:r>
              <a:rPr lang="it-IT" sz="2200" dirty="0"/>
              <a:t>, re di Giuda, cioè fino alla </a:t>
            </a:r>
            <a:r>
              <a:rPr lang="it-IT" sz="2200" i="1" u="sng" dirty="0"/>
              <a:t>deportazione di </a:t>
            </a:r>
            <a:r>
              <a:rPr lang="it-IT" sz="2200" i="1" u="sng" dirty="0" smtClean="0"/>
              <a:t>Gerusalemme</a:t>
            </a:r>
            <a:r>
              <a:rPr lang="it-IT" sz="2200" dirty="0" smtClean="0"/>
              <a:t> […] </a:t>
            </a:r>
          </a:p>
          <a:p>
            <a:r>
              <a:rPr lang="it-IT" dirty="0" smtClean="0"/>
              <a:t>4 </a:t>
            </a:r>
            <a:r>
              <a:rPr lang="it-IT" sz="2200" dirty="0" smtClean="0"/>
              <a:t>Mi </a:t>
            </a:r>
            <a:r>
              <a:rPr lang="it-IT" sz="2200" dirty="0"/>
              <a:t>fu rivolta questa parola del Signore</a:t>
            </a:r>
            <a:r>
              <a:rPr lang="it-IT" sz="2200" dirty="0" smtClean="0"/>
              <a:t>: </a:t>
            </a:r>
            <a:r>
              <a:rPr lang="it-IT" dirty="0" smtClean="0"/>
              <a:t>5 </a:t>
            </a:r>
            <a:r>
              <a:rPr lang="it-IT" sz="2200" dirty="0" smtClean="0"/>
              <a:t>«Prima </a:t>
            </a:r>
            <a:r>
              <a:rPr lang="it-IT" sz="2200" dirty="0"/>
              <a:t>di formarti nel grembo materno, </a:t>
            </a:r>
            <a:r>
              <a:rPr lang="it-IT" sz="2200" u="sng" dirty="0"/>
              <a:t>ti ho conosciuto</a:t>
            </a:r>
            <a:r>
              <a:rPr lang="it-IT" sz="2200" dirty="0" smtClean="0"/>
              <a:t>, prima </a:t>
            </a:r>
            <a:r>
              <a:rPr lang="it-IT" sz="2200" dirty="0"/>
              <a:t>che tu uscissi alla luce, </a:t>
            </a:r>
            <a:r>
              <a:rPr lang="it-IT" sz="2200" i="1" u="sng" dirty="0"/>
              <a:t>ti ho consacrato</a:t>
            </a:r>
            <a:r>
              <a:rPr lang="it-IT" sz="2200" dirty="0" smtClean="0"/>
              <a:t>; ti </a:t>
            </a:r>
            <a:r>
              <a:rPr lang="it-IT" sz="2200" dirty="0"/>
              <a:t>ho stabilito </a:t>
            </a:r>
            <a:r>
              <a:rPr lang="it-IT" sz="2200" u="sng" dirty="0"/>
              <a:t>profeta delle nazioni</a:t>
            </a:r>
            <a:r>
              <a:rPr lang="it-IT" sz="2200" dirty="0" smtClean="0"/>
              <a:t>". </a:t>
            </a:r>
          </a:p>
          <a:p>
            <a:r>
              <a:rPr lang="it-IT" dirty="0" smtClean="0"/>
              <a:t>6</a:t>
            </a:r>
            <a:r>
              <a:rPr lang="it-IT" sz="2200" dirty="0" smtClean="0"/>
              <a:t> Risposi</a:t>
            </a:r>
            <a:r>
              <a:rPr lang="it-IT" sz="2200" dirty="0"/>
              <a:t>: "Ahimè, Signore Dio</a:t>
            </a:r>
            <a:r>
              <a:rPr lang="it-IT" sz="2200" dirty="0" smtClean="0"/>
              <a:t>! Ecco</a:t>
            </a:r>
            <a:r>
              <a:rPr lang="it-IT" sz="2200" dirty="0"/>
              <a:t>, </a:t>
            </a:r>
            <a:r>
              <a:rPr lang="it-IT" sz="2200" i="1" u="sng" dirty="0"/>
              <a:t>io non so parlare, perché sono giovane</a:t>
            </a:r>
            <a:r>
              <a:rPr lang="it-IT" sz="2200" dirty="0"/>
              <a:t>".</a:t>
            </a:r>
          </a:p>
          <a:p>
            <a:r>
              <a:rPr lang="it-IT" dirty="0" smtClean="0"/>
              <a:t>7 </a:t>
            </a:r>
            <a:r>
              <a:rPr lang="it-IT" sz="2200" dirty="0" smtClean="0"/>
              <a:t>Ma </a:t>
            </a:r>
            <a:r>
              <a:rPr lang="it-IT" sz="2200" dirty="0"/>
              <a:t>il Signore mi disse: "Non dire: "Sono giovane".</a:t>
            </a:r>
          </a:p>
          <a:p>
            <a:r>
              <a:rPr lang="it-IT" sz="2200" i="1" u="sng" dirty="0"/>
              <a:t>Tu andrai</a:t>
            </a:r>
            <a:r>
              <a:rPr lang="it-IT" sz="2200" i="1" dirty="0"/>
              <a:t> </a:t>
            </a:r>
            <a:r>
              <a:rPr lang="it-IT" sz="2200" dirty="0"/>
              <a:t>da tutti coloro a cui ti </a:t>
            </a:r>
            <a:r>
              <a:rPr lang="it-IT" sz="2200" dirty="0" smtClean="0"/>
              <a:t>manderò e </a:t>
            </a:r>
            <a:r>
              <a:rPr lang="it-IT" sz="2200" i="1" u="sng" dirty="0"/>
              <a:t>dirai</a:t>
            </a:r>
            <a:r>
              <a:rPr lang="it-IT" sz="2200" i="1" dirty="0"/>
              <a:t> </a:t>
            </a:r>
            <a:r>
              <a:rPr lang="it-IT" sz="2200" dirty="0"/>
              <a:t>tutto quello che io ti ordinerò</a:t>
            </a:r>
            <a:r>
              <a:rPr lang="it-IT" sz="2200" dirty="0" smtClean="0"/>
              <a:t>. </a:t>
            </a:r>
            <a:r>
              <a:rPr lang="it-IT" dirty="0" smtClean="0"/>
              <a:t>8 </a:t>
            </a:r>
            <a:r>
              <a:rPr lang="it-IT" sz="2200" i="1" u="sng" dirty="0" smtClean="0"/>
              <a:t>Non </a:t>
            </a:r>
            <a:r>
              <a:rPr lang="it-IT" sz="2200" i="1" u="sng" dirty="0"/>
              <a:t>aver paura </a:t>
            </a:r>
            <a:r>
              <a:rPr lang="it-IT" sz="2200" dirty="0"/>
              <a:t>di fronte a loro</a:t>
            </a:r>
            <a:r>
              <a:rPr lang="it-IT" sz="2200" dirty="0" smtClean="0"/>
              <a:t>, perché </a:t>
            </a:r>
            <a:r>
              <a:rPr lang="it-IT" sz="2200" i="1" u="sng" dirty="0"/>
              <a:t>io sono con te</a:t>
            </a:r>
            <a:r>
              <a:rPr lang="it-IT" sz="2200" i="1" dirty="0"/>
              <a:t> </a:t>
            </a:r>
            <a:r>
              <a:rPr lang="it-IT" sz="2200" dirty="0"/>
              <a:t>per proteggerti</a:t>
            </a:r>
            <a:r>
              <a:rPr lang="it-IT" sz="2200" dirty="0" smtClean="0"/>
              <a:t>". Oracolo </a:t>
            </a:r>
            <a:r>
              <a:rPr lang="it-IT" sz="2200" dirty="0"/>
              <a:t>del Signore.</a:t>
            </a:r>
          </a:p>
          <a:p>
            <a:r>
              <a:rPr lang="it-IT" dirty="0" smtClean="0"/>
              <a:t>9 </a:t>
            </a:r>
            <a:r>
              <a:rPr lang="it-IT" sz="2200" dirty="0" smtClean="0"/>
              <a:t>Il </a:t>
            </a:r>
            <a:r>
              <a:rPr lang="it-IT" sz="2200" dirty="0"/>
              <a:t>Signore stese la mano </a:t>
            </a:r>
            <a:r>
              <a:rPr lang="it-IT" sz="2200" dirty="0" smtClean="0"/>
              <a:t>e </a:t>
            </a:r>
            <a:r>
              <a:rPr lang="it-IT" sz="2200" dirty="0"/>
              <a:t>mi </a:t>
            </a:r>
            <a:r>
              <a:rPr lang="it-IT" sz="2200" dirty="0" smtClean="0"/>
              <a:t>toccò la bocca, e </a:t>
            </a:r>
            <a:r>
              <a:rPr lang="it-IT" sz="2200" dirty="0"/>
              <a:t>il Signore mi disse:</a:t>
            </a:r>
          </a:p>
          <a:p>
            <a:r>
              <a:rPr lang="it-IT" sz="2200" dirty="0"/>
              <a:t>"Ecco, io metto </a:t>
            </a:r>
            <a:r>
              <a:rPr lang="it-IT" sz="2200" i="1" u="sng" dirty="0"/>
              <a:t>le mie parole </a:t>
            </a:r>
            <a:r>
              <a:rPr lang="it-IT" sz="2200" dirty="0"/>
              <a:t>sulla tua bocca.</a:t>
            </a:r>
          </a:p>
          <a:p>
            <a:r>
              <a:rPr lang="it-IT" dirty="0" smtClean="0"/>
              <a:t>10 </a:t>
            </a:r>
            <a:r>
              <a:rPr lang="it-IT" sz="2200" dirty="0" smtClean="0"/>
              <a:t>Vedi</a:t>
            </a:r>
            <a:r>
              <a:rPr lang="it-IT" sz="2200" dirty="0"/>
              <a:t>, oggi </a:t>
            </a:r>
            <a:r>
              <a:rPr lang="it-IT" sz="2200" i="1" u="sng" dirty="0"/>
              <a:t>ti do </a:t>
            </a:r>
            <a:r>
              <a:rPr lang="it-IT" sz="2200" i="1" u="sng" dirty="0" smtClean="0"/>
              <a:t>autorità</a:t>
            </a:r>
            <a:r>
              <a:rPr lang="it-IT" sz="2200" i="1" dirty="0" smtClean="0"/>
              <a:t> </a:t>
            </a:r>
            <a:r>
              <a:rPr lang="it-IT" sz="2200" dirty="0" smtClean="0"/>
              <a:t>sopra </a:t>
            </a:r>
            <a:r>
              <a:rPr lang="it-IT" sz="2200" dirty="0"/>
              <a:t>le nazioni e sopra i regni</a:t>
            </a:r>
          </a:p>
          <a:p>
            <a:r>
              <a:rPr lang="it-IT" sz="2200" dirty="0"/>
              <a:t>per sradicare e demolire</a:t>
            </a:r>
            <a:r>
              <a:rPr lang="it-IT" sz="2200" dirty="0" smtClean="0"/>
              <a:t>, per </a:t>
            </a:r>
            <a:r>
              <a:rPr lang="it-IT" sz="2200" dirty="0"/>
              <a:t>distruggere e abbattere,</a:t>
            </a:r>
          </a:p>
          <a:p>
            <a:r>
              <a:rPr lang="it-IT" sz="2200" dirty="0"/>
              <a:t>per edificare e piantare</a:t>
            </a:r>
            <a:r>
              <a:rPr lang="it-IT" sz="2200" dirty="0" smtClean="0"/>
              <a:t>".</a:t>
            </a:r>
          </a:p>
          <a:p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80" y="3990975"/>
            <a:ext cx="2293620" cy="28670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640" y="548640"/>
            <a:ext cx="11064240" cy="576072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500" b="1" dirty="0" smtClean="0">
                <a:latin typeface="Book Antiqua" panose="02040602050305030304" pitchFamily="18" charset="0"/>
              </a:rPr>
              <a:t>Racconto di vocazione: è un DIALOGO, tra Dio e Geremia!</a:t>
            </a:r>
            <a:endParaRPr lang="it-IT" sz="1500" b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Ti ho conosciuto</a:t>
            </a:r>
            <a:r>
              <a:rPr lang="it-IT" sz="2000" dirty="0" smtClean="0">
                <a:latin typeface="Book Antiqua" panose="02040602050305030304" pitchFamily="18" charset="0"/>
              </a:rPr>
              <a:t>: rapporto privilegiato tra Dio e questo ragazzo… Dio cerca una  relazione personale…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Ti ho consacrato</a:t>
            </a:r>
            <a:r>
              <a:rPr lang="it-IT" sz="2000" dirty="0" smtClean="0">
                <a:latin typeface="Book Antiqua" panose="02040602050305030304" pitchFamily="18" charset="0"/>
              </a:rPr>
              <a:t>: messo da parte, scelto per me…. Geremia portato nella sfera di Dio…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Profeta delle nazioni</a:t>
            </a:r>
            <a:r>
              <a:rPr lang="it-IT" sz="2000" dirty="0" smtClean="0">
                <a:latin typeface="Book Antiqua" panose="02040602050305030304" pitchFamily="18" charset="0"/>
              </a:rPr>
              <a:t>: compito universale…</a:t>
            </a:r>
          </a:p>
          <a:p>
            <a:pPr marL="0" indent="0">
              <a:buNone/>
            </a:pPr>
            <a:r>
              <a:rPr lang="it-IT" sz="2000" b="1" dirty="0" err="1" smtClean="0">
                <a:latin typeface="Book Antiqua" panose="02040602050305030304" pitchFamily="18" charset="0"/>
              </a:rPr>
              <a:t>Ahimé</a:t>
            </a:r>
            <a:r>
              <a:rPr lang="it-IT" sz="2000" b="1" dirty="0" smtClean="0">
                <a:latin typeface="Book Antiqua" panose="02040602050305030304" pitchFamily="18" charset="0"/>
              </a:rPr>
              <a:t>, Signore Dio</a:t>
            </a:r>
            <a:r>
              <a:rPr lang="it-IT" sz="2000" dirty="0" smtClean="0">
                <a:latin typeface="Book Antiqua" panose="02040602050305030304" pitchFamily="18" charset="0"/>
              </a:rPr>
              <a:t>: è grido di dolore… C’è una relazione a cui non vuole sfuggire…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Sono giovane</a:t>
            </a:r>
            <a:r>
              <a:rPr lang="it-IT" sz="2000" dirty="0" smtClean="0">
                <a:latin typeface="Book Antiqua" panose="02040602050305030304" pitchFamily="18" charset="0"/>
              </a:rPr>
              <a:t>: </a:t>
            </a:r>
            <a:r>
              <a:rPr lang="it-IT" sz="2000" i="1" dirty="0" err="1" smtClean="0">
                <a:latin typeface="Book Antiqua" panose="02040602050305030304" pitchFamily="18" charset="0"/>
              </a:rPr>
              <a:t>na’ar</a:t>
            </a:r>
            <a:r>
              <a:rPr lang="it-IT" sz="2000" dirty="0" smtClean="0">
                <a:latin typeface="Book Antiqua" panose="02040602050305030304" pitchFamily="18" charset="0"/>
              </a:rPr>
              <a:t> (ragazzo) quanti anni aveva? 14? 18? 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Non so parlare</a:t>
            </a:r>
            <a:r>
              <a:rPr lang="it-IT" sz="2000" dirty="0" smtClean="0">
                <a:latin typeface="Book Antiqua" panose="02040602050305030304" pitchFamily="18" charset="0"/>
              </a:rPr>
              <a:t>: non può parlare in pubblico, nelle assemblee potevano parlare solo gli anziani…</a:t>
            </a:r>
          </a:p>
          <a:p>
            <a:pPr marL="0" indent="0">
              <a:buNone/>
            </a:pPr>
            <a:r>
              <a:rPr lang="it-IT" sz="2000" dirty="0" smtClean="0">
                <a:latin typeface="Book Antiqua" panose="02040602050305030304" pitchFamily="18" charset="0"/>
              </a:rPr>
              <a:t>(Dio non ammette scuse)… </a:t>
            </a:r>
            <a:r>
              <a:rPr lang="it-IT" sz="2000" b="1" dirty="0" smtClean="0">
                <a:latin typeface="Book Antiqua" panose="02040602050305030304" pitchFamily="18" charset="0"/>
              </a:rPr>
              <a:t>Non dire sono giovane</a:t>
            </a:r>
            <a:r>
              <a:rPr lang="it-IT" sz="2000" dirty="0" smtClean="0">
                <a:latin typeface="Book Antiqua" panose="02040602050305030304" pitchFamily="18" charset="0"/>
              </a:rPr>
              <a:t>: non deve aver paura. Perché dovrà andare dove… dovrà riferire le parole di Dio…  </a:t>
            </a:r>
          </a:p>
          <a:p>
            <a:pPr marL="0" indent="0">
              <a:buNone/>
            </a:pPr>
            <a:r>
              <a:rPr lang="it-IT" sz="2000" b="1" dirty="0">
                <a:latin typeface="Book Antiqua" panose="02040602050305030304" pitchFamily="18" charset="0"/>
              </a:rPr>
              <a:t>I</a:t>
            </a:r>
            <a:r>
              <a:rPr lang="it-IT" sz="2000" b="1" dirty="0" smtClean="0">
                <a:latin typeface="Book Antiqua" panose="02040602050305030304" pitchFamily="18" charset="0"/>
              </a:rPr>
              <a:t>o </a:t>
            </a:r>
            <a:r>
              <a:rPr lang="it-IT" sz="2000" b="1" dirty="0">
                <a:latin typeface="Book Antiqua" panose="02040602050305030304" pitchFamily="18" charset="0"/>
              </a:rPr>
              <a:t>sono con te per </a:t>
            </a:r>
            <a:r>
              <a:rPr lang="it-IT" sz="2000" b="1" dirty="0" smtClean="0">
                <a:latin typeface="Book Antiqua" panose="02040602050305030304" pitchFamily="18" charset="0"/>
              </a:rPr>
              <a:t>proteggerti: </a:t>
            </a:r>
            <a:r>
              <a:rPr lang="it-IT" sz="2000" dirty="0" smtClean="0">
                <a:latin typeface="Book Antiqua" panose="02040602050305030304" pitchFamily="18" charset="0"/>
              </a:rPr>
              <a:t> «</a:t>
            </a:r>
            <a:r>
              <a:rPr lang="it-IT" sz="2000" dirty="0" err="1" smtClean="0">
                <a:latin typeface="Book Antiqua" panose="02040602050305030304" pitchFamily="18" charset="0"/>
              </a:rPr>
              <a:t>nasal</a:t>
            </a:r>
            <a:r>
              <a:rPr lang="it-IT" sz="2000" dirty="0" smtClean="0">
                <a:latin typeface="Book Antiqua" panose="02040602050305030304" pitchFamily="18" charset="0"/>
              </a:rPr>
              <a:t>»= liberarti (dagli oppositori)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Oracolo di </a:t>
            </a:r>
            <a:r>
              <a:rPr lang="it-IT" sz="2000" b="1" dirty="0" err="1" smtClean="0">
                <a:latin typeface="Book Antiqua" panose="02040602050305030304" pitchFamily="18" charset="0"/>
              </a:rPr>
              <a:t>Jahvé</a:t>
            </a:r>
            <a:r>
              <a:rPr lang="it-IT" sz="2000" dirty="0" smtClean="0">
                <a:latin typeface="Book Antiqua" panose="02040602050305030304" pitchFamily="18" charset="0"/>
              </a:rPr>
              <a:t>: è la firma di Dio!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Gesti di Dio</a:t>
            </a:r>
            <a:r>
              <a:rPr lang="it-IT" sz="2000" dirty="0" smtClean="0">
                <a:latin typeface="Book Antiqua" panose="02040602050305030304" pitchFamily="18" charset="0"/>
              </a:rPr>
              <a:t>: stende, tocca, parla,…, azioni dirette di Dio, Dio agisce nella storia. Le parole di Geremia d’ora in poi son parole di Dio! 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Incarico a Geremia</a:t>
            </a:r>
            <a:r>
              <a:rPr lang="it-IT" sz="2000" dirty="0" smtClean="0">
                <a:latin typeface="Book Antiqua" panose="02040602050305030304" pitchFamily="18" charset="0"/>
              </a:rPr>
              <a:t>: 4 verbi negativi, dagli effetti distruttivi, 2 verbi effetti positivi.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La parola del profeta </a:t>
            </a:r>
            <a:r>
              <a:rPr lang="it-IT" sz="2000" dirty="0" smtClean="0">
                <a:latin typeface="Book Antiqua" panose="02040602050305030304" pitchFamily="18" charset="0"/>
              </a:rPr>
              <a:t>produce effetti radicali, cambia la storia…</a:t>
            </a:r>
          </a:p>
          <a:p>
            <a:pPr marL="0" indent="0">
              <a:buNone/>
            </a:pPr>
            <a:r>
              <a:rPr lang="it-IT" sz="2000" b="1" dirty="0" smtClean="0">
                <a:latin typeface="Book Antiqua" panose="02040602050305030304" pitchFamily="18" charset="0"/>
              </a:rPr>
              <a:t>A un ragazzo Dio dà la sua autorità… per accompagnare la STORIA DEL SUO POPOLO</a:t>
            </a:r>
          </a:p>
          <a:p>
            <a:pPr marL="0" indent="0" algn="ctr">
              <a:buNone/>
            </a:pPr>
            <a:endParaRPr lang="it-IT" sz="2500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it-IT" sz="2500" dirty="0" smtClean="0">
              <a:latin typeface="Book Antiqua" panose="020406020503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2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15151" r="18347" b="38098"/>
          <a:stretch/>
        </p:blipFill>
        <p:spPr>
          <a:xfrm>
            <a:off x="472440" y="298903"/>
            <a:ext cx="6903720" cy="6110604"/>
          </a:xfrm>
          <a:ln w="12700"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7680960" y="298903"/>
            <a:ext cx="375407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latin typeface="Georgia" panose="02040502050405020303" pitchFamily="18" charset="0"/>
              </a:rPr>
              <a:t>Cosa notate di strano?</a:t>
            </a:r>
          </a:p>
          <a:p>
            <a:endParaRPr lang="it-IT" sz="2500" b="1" dirty="0"/>
          </a:p>
          <a:p>
            <a:endParaRPr lang="it-IT" sz="2000" dirty="0" smtClean="0">
              <a:latin typeface="Georgia" panose="02040502050405020303" pitchFamily="18" charset="0"/>
            </a:endParaRPr>
          </a:p>
          <a:p>
            <a:endParaRPr lang="it-IT" sz="2000" dirty="0">
              <a:latin typeface="Georgia" panose="02040502050405020303" pitchFamily="18" charset="0"/>
            </a:endParaRPr>
          </a:p>
          <a:p>
            <a:endParaRPr lang="it-IT" sz="2000" dirty="0" smtClean="0">
              <a:latin typeface="Georgia" panose="02040502050405020303" pitchFamily="18" charset="0"/>
            </a:endParaRPr>
          </a:p>
          <a:p>
            <a:endParaRPr lang="it-IT" sz="2000" dirty="0">
              <a:latin typeface="Georgia" panose="02040502050405020303" pitchFamily="18" charset="0"/>
            </a:endParaRPr>
          </a:p>
          <a:p>
            <a:endParaRPr lang="it-IT" sz="2000" dirty="0" smtClean="0">
              <a:latin typeface="Georgia" panose="02040502050405020303" pitchFamily="18" charset="0"/>
            </a:endParaRPr>
          </a:p>
          <a:p>
            <a:r>
              <a:rPr lang="it-IT" sz="2000" dirty="0" smtClean="0">
                <a:latin typeface="Georgia" panose="02040502050405020303" pitchFamily="18" charset="0"/>
              </a:rPr>
              <a:t>Dio ha il nimbo </a:t>
            </a:r>
            <a:r>
              <a:rPr lang="it-IT" sz="2000" dirty="0" err="1" smtClean="0">
                <a:latin typeface="Georgia" panose="02040502050405020303" pitchFamily="18" charset="0"/>
              </a:rPr>
              <a:t>crucisignato</a:t>
            </a:r>
            <a:r>
              <a:rPr lang="it-IT" sz="2000" dirty="0" smtClean="0">
                <a:latin typeface="Georgia" panose="02040502050405020303" pitchFamily="18" charset="0"/>
              </a:rPr>
              <a:t>, è Cristo…</a:t>
            </a:r>
            <a:endParaRPr lang="it-IT" sz="2000" dirty="0">
              <a:latin typeface="Georgia" panose="02040502050405020303" pitchFamily="18" charset="0"/>
            </a:endParaRPr>
          </a:p>
          <a:p>
            <a:endParaRPr lang="it-IT" sz="2000" dirty="0" smtClean="0">
              <a:latin typeface="Georgia" panose="02040502050405020303" pitchFamily="18" charset="0"/>
            </a:endParaRPr>
          </a:p>
          <a:p>
            <a:endParaRPr lang="it-IT" sz="2000" dirty="0" smtClean="0">
              <a:latin typeface="Georgia" panose="02040502050405020303" pitchFamily="18" charset="0"/>
            </a:endParaRPr>
          </a:p>
          <a:p>
            <a:endParaRPr lang="it-IT" sz="2000" dirty="0">
              <a:latin typeface="Georgia" panose="02040502050405020303" pitchFamily="18" charset="0"/>
            </a:endParaRPr>
          </a:p>
          <a:p>
            <a:r>
              <a:rPr lang="it-IT" sz="2000" dirty="0" smtClean="0">
                <a:latin typeface="Georgia" panose="02040502050405020303" pitchFamily="18" charset="0"/>
              </a:rPr>
              <a:t>(nei cartigli)</a:t>
            </a:r>
            <a:r>
              <a:rPr lang="it-IT" sz="2000" i="1" dirty="0" smtClean="0">
                <a:latin typeface="Georgia" panose="02040502050405020303" pitchFamily="18" charset="0"/>
              </a:rPr>
              <a:t> Ecce </a:t>
            </a:r>
            <a:r>
              <a:rPr lang="it-IT" sz="2000" i="1" dirty="0" err="1">
                <a:latin typeface="Georgia" panose="02040502050405020303" pitchFamily="18" charset="0"/>
              </a:rPr>
              <a:t>dedi</a:t>
            </a:r>
            <a:r>
              <a:rPr lang="it-IT" sz="2000" i="1" dirty="0">
                <a:latin typeface="Georgia" panose="02040502050405020303" pitchFamily="18" charset="0"/>
              </a:rPr>
              <a:t> </a:t>
            </a:r>
            <a:r>
              <a:rPr lang="it-IT" sz="2000" i="1" dirty="0" err="1">
                <a:latin typeface="Georgia" panose="02040502050405020303" pitchFamily="18" charset="0"/>
              </a:rPr>
              <a:t>verba</a:t>
            </a:r>
            <a:r>
              <a:rPr lang="it-IT" sz="2000" i="1" dirty="0">
                <a:latin typeface="Georgia" panose="02040502050405020303" pitchFamily="18" charset="0"/>
              </a:rPr>
              <a:t> mea in ore tuo;</a:t>
            </a:r>
          </a:p>
          <a:p>
            <a:r>
              <a:rPr lang="it-IT" sz="2000" i="1" dirty="0">
                <a:latin typeface="Georgia" panose="02040502050405020303" pitchFamily="18" charset="0"/>
              </a:rPr>
              <a:t>Ecce nescio </a:t>
            </a:r>
            <a:r>
              <a:rPr lang="it-IT" sz="2000" i="1" dirty="0" err="1">
                <a:latin typeface="Georgia" panose="02040502050405020303" pitchFamily="18" charset="0"/>
              </a:rPr>
              <a:t>loqui</a:t>
            </a:r>
            <a:r>
              <a:rPr lang="it-IT" sz="2000" i="1" dirty="0">
                <a:latin typeface="Georgia" panose="02040502050405020303" pitchFamily="18" charset="0"/>
              </a:rPr>
              <a:t>, </a:t>
            </a:r>
            <a:r>
              <a:rPr lang="it-IT" sz="2000" i="1" dirty="0" err="1">
                <a:latin typeface="Georgia" panose="02040502050405020303" pitchFamily="18" charset="0"/>
              </a:rPr>
              <a:t>quia</a:t>
            </a:r>
            <a:r>
              <a:rPr lang="it-IT" sz="2000" i="1" dirty="0">
                <a:latin typeface="Georgia" panose="02040502050405020303" pitchFamily="18" charset="0"/>
              </a:rPr>
              <a:t> </a:t>
            </a:r>
            <a:r>
              <a:rPr lang="it-IT" sz="2000" i="1" dirty="0" err="1">
                <a:latin typeface="Georgia" panose="02040502050405020303" pitchFamily="18" charset="0"/>
              </a:rPr>
              <a:t>puer</a:t>
            </a:r>
            <a:r>
              <a:rPr lang="it-IT" sz="2000" i="1" dirty="0">
                <a:latin typeface="Georgia" panose="02040502050405020303" pitchFamily="18" charset="0"/>
              </a:rPr>
              <a:t> ego sum </a:t>
            </a:r>
            <a:endParaRPr lang="it-IT" sz="2500" b="1" i="1" dirty="0"/>
          </a:p>
          <a:p>
            <a:endParaRPr lang="it-IT" sz="25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6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04760" y="365123"/>
            <a:ext cx="3873534" cy="305332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500" b="1" dirty="0">
                <a:latin typeface="Georgia" panose="02040502050405020303" pitchFamily="18" charset="0"/>
              </a:rPr>
              <a:t>SAMUELE: </a:t>
            </a:r>
            <a:r>
              <a:rPr lang="it-IT" sz="3500" b="1" dirty="0" smtClean="0">
                <a:latin typeface="Georgia" panose="02040502050405020303" pitchFamily="18" charset="0"/>
              </a:rPr>
              <a:t/>
            </a:r>
            <a:br>
              <a:rPr lang="it-IT" sz="3500" b="1" dirty="0" smtClean="0">
                <a:latin typeface="Georgia" panose="02040502050405020303" pitchFamily="18" charset="0"/>
              </a:rPr>
            </a:br>
            <a:r>
              <a:rPr lang="it-IT" sz="3500" b="1" dirty="0" smtClean="0">
                <a:latin typeface="Georgia" panose="02040502050405020303" pitchFamily="18" charset="0"/>
              </a:rPr>
              <a:t>quando </a:t>
            </a:r>
            <a:r>
              <a:rPr lang="it-IT" sz="3500" b="1" dirty="0">
                <a:latin typeface="Georgia" panose="02040502050405020303" pitchFamily="18" charset="0"/>
              </a:rPr>
              <a:t>Dio chiama …</a:t>
            </a:r>
            <a:br>
              <a:rPr lang="it-IT" sz="3500" b="1" dirty="0">
                <a:latin typeface="Georgia" panose="02040502050405020303" pitchFamily="18" charset="0"/>
              </a:rPr>
            </a:br>
            <a:r>
              <a:rPr lang="it-IT" sz="3500" b="1" dirty="0">
                <a:latin typeface="Georgia" panose="02040502050405020303" pitchFamily="18" charset="0"/>
              </a:rPr>
              <a:t>un adulto aiuta a rispondere! </a:t>
            </a:r>
            <a:endParaRPr lang="it-IT" dirty="0">
              <a:latin typeface="Georgia" panose="02040502050405020303" pitchFamily="18" charset="0"/>
            </a:endParaRP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05" y="487679"/>
            <a:ext cx="7076241" cy="50301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ttangolo 10"/>
          <p:cNvSpPr/>
          <p:nvPr/>
        </p:nvSpPr>
        <p:spPr>
          <a:xfrm rot="10800000" flipV="1">
            <a:off x="7604759" y="5160740"/>
            <a:ext cx="3873535" cy="7694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 </a:t>
            </a:r>
            <a:r>
              <a:rPr lang="it-I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Samuele, 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Singleton </a:t>
            </a:r>
            <a:r>
              <a:rPr lang="it-IT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Copley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1780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0065" y="6494620"/>
            <a:ext cx="145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Marilena Spadoni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1008</TotalTime>
  <Words>2412</Words>
  <Application>Microsoft Office PowerPoint</Application>
  <PresentationFormat>Widescreen</PresentationFormat>
  <Paragraphs>201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0" baseType="lpstr">
      <vt:lpstr>Arial</vt:lpstr>
      <vt:lpstr>Book Antiqua</vt:lpstr>
      <vt:lpstr>Bookman Old Style</vt:lpstr>
      <vt:lpstr>Calibri</vt:lpstr>
      <vt:lpstr>Calibri Light</vt:lpstr>
      <vt:lpstr>Georgia</vt:lpstr>
      <vt:lpstr>Times New Roman</vt:lpstr>
      <vt:lpstr>Wingdings</vt:lpstr>
      <vt:lpstr>Tema di Office</vt:lpstr>
      <vt:lpstr>Presentazione standard di PowerPoint</vt:lpstr>
      <vt:lpstr>cosa facciamo oggi?</vt:lpstr>
      <vt:lpstr>GEREMIA  quando Dio chiama … non avere paura!</vt:lpstr>
      <vt:lpstr>I profeti nella terra di Canaan</vt:lpstr>
      <vt:lpstr>Introduzione a Geremia 1, 1 -10 </vt:lpstr>
      <vt:lpstr>Presentazione standard di PowerPoint</vt:lpstr>
      <vt:lpstr>Presentazione standard di PowerPoint</vt:lpstr>
      <vt:lpstr>Presentazione standard di PowerPoint</vt:lpstr>
      <vt:lpstr>SAMUELE:  quando Dio chiama … un adulto aiuta a rispondere! </vt:lpstr>
      <vt:lpstr>Libro di Samuele                                                   La Storia di Israele, dalla fine dell'epoca dei Giudici fino alla fine della monarchia, con l'invasione babilonese di Nabucodonosor: XII-VI sec. a.C.         STORIA EPICA-CELEBRATIVA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notate di particolare?</vt:lpstr>
      <vt:lpstr>Cosa succede poi?</vt:lpstr>
      <vt:lpstr>Unzione di Saul, miniatura del secolo IX, Basilica di San Paolo a Roma</vt:lpstr>
      <vt:lpstr>DAVIDE:  con la fiducia in Dio sconfiggi  le paure (i Giganti)! </vt:lpstr>
      <vt:lpstr>Presentazione standard di PowerPoint</vt:lpstr>
      <vt:lpstr>Presentazione standard di PowerPoint</vt:lpstr>
      <vt:lpstr>Davide e Golia  nella pittura italiana:  Caravaggio e Tiziano</vt:lpstr>
      <vt:lpstr>Davide e Golia, icona moderna, Shawkat Seif Sadek, pittore copto, 2002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Buon cammino!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marilla</dc:creator>
  <cp:lastModifiedBy>Laura</cp:lastModifiedBy>
  <cp:revision>185</cp:revision>
  <dcterms:created xsi:type="dcterms:W3CDTF">2015-02-21T18:20:17Z</dcterms:created>
  <dcterms:modified xsi:type="dcterms:W3CDTF">2015-03-25T11:05:38Z</dcterms:modified>
</cp:coreProperties>
</file>