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9" r:id="rId4"/>
    <p:sldId id="268" r:id="rId5"/>
    <p:sldId id="273" r:id="rId6"/>
    <p:sldId id="257" r:id="rId7"/>
    <p:sldId id="267" r:id="rId8"/>
    <p:sldId id="274" r:id="rId9"/>
    <p:sldId id="285" r:id="rId10"/>
    <p:sldId id="272" r:id="rId11"/>
    <p:sldId id="280" r:id="rId12"/>
    <p:sldId id="286" r:id="rId13"/>
    <p:sldId id="275" r:id="rId14"/>
    <p:sldId id="283" r:id="rId15"/>
    <p:sldId id="276" r:id="rId16"/>
    <p:sldId id="281" r:id="rId17"/>
    <p:sldId id="282" r:id="rId18"/>
    <p:sldId id="270" r:id="rId19"/>
    <p:sldId id="284" r:id="rId20"/>
    <p:sldId id="279" r:id="rId21"/>
    <p:sldId id="271" r:id="rId22"/>
    <p:sldId id="277" r:id="rId23"/>
    <p:sldId id="278" r:id="rId24"/>
    <p:sldId id="287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89" y="52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6FB8-B022-40D0-9DBF-88F11EC3CA11}" type="datetimeFigureOut">
              <a:rPr lang="it-IT" smtClean="0"/>
              <a:t>20/09/2014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7CDA-14FE-43B5-B9DE-3779855562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072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6FB8-B022-40D0-9DBF-88F11EC3CA11}" type="datetimeFigureOut">
              <a:rPr lang="it-IT" smtClean="0"/>
              <a:t>20/09/2014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7CDA-14FE-43B5-B9DE-3779855562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1278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6FB8-B022-40D0-9DBF-88F11EC3CA11}" type="datetimeFigureOut">
              <a:rPr lang="it-IT" smtClean="0"/>
              <a:t>20/09/2014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7CDA-14FE-43B5-B9DE-3779855562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0107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6FB8-B022-40D0-9DBF-88F11EC3CA11}" type="datetimeFigureOut">
              <a:rPr lang="it-IT" smtClean="0"/>
              <a:t>20/09/2014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7CDA-14FE-43B5-B9DE-3779855562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977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6FB8-B022-40D0-9DBF-88F11EC3CA11}" type="datetimeFigureOut">
              <a:rPr lang="it-IT" smtClean="0"/>
              <a:t>20/09/2014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7CDA-14FE-43B5-B9DE-3779855562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676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6FB8-B022-40D0-9DBF-88F11EC3CA11}" type="datetimeFigureOut">
              <a:rPr lang="it-IT" smtClean="0"/>
              <a:t>20/09/2014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7CDA-14FE-43B5-B9DE-3779855562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9691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6FB8-B022-40D0-9DBF-88F11EC3CA11}" type="datetimeFigureOut">
              <a:rPr lang="it-IT" smtClean="0"/>
              <a:t>20/09/2014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7CDA-14FE-43B5-B9DE-3779855562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044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6FB8-B022-40D0-9DBF-88F11EC3CA11}" type="datetimeFigureOut">
              <a:rPr lang="it-IT" smtClean="0"/>
              <a:t>20/09/2014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7CDA-14FE-43B5-B9DE-3779855562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3889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6FB8-B022-40D0-9DBF-88F11EC3CA11}" type="datetimeFigureOut">
              <a:rPr lang="it-IT" smtClean="0"/>
              <a:t>20/09/2014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7CDA-14FE-43B5-B9DE-3779855562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082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6FB8-B022-40D0-9DBF-88F11EC3CA11}" type="datetimeFigureOut">
              <a:rPr lang="it-IT" smtClean="0"/>
              <a:t>20/09/2014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7CDA-14FE-43B5-B9DE-3779855562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8193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6FB8-B022-40D0-9DBF-88F11EC3CA11}" type="datetimeFigureOut">
              <a:rPr lang="it-IT" smtClean="0"/>
              <a:t>20/09/2014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7CDA-14FE-43B5-B9DE-3779855562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5236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06FB8-B022-40D0-9DBF-88F11EC3CA11}" type="datetimeFigureOut">
              <a:rPr lang="it-IT" smtClean="0"/>
              <a:t>20/09/2014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77CDA-14FE-43B5-B9DE-3779855562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690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004048" y="476672"/>
            <a:ext cx="3816424" cy="1080120"/>
          </a:xfrm>
        </p:spPr>
        <p:txBody>
          <a:bodyPr>
            <a:normAutofit/>
          </a:bodyPr>
          <a:lstStyle/>
          <a:p>
            <a:r>
              <a:rPr lang="it-IT" sz="2400" dirty="0" smtClean="0"/>
              <a:t>Sabato 20 settembre 2014</a:t>
            </a:r>
          </a:p>
          <a:p>
            <a:r>
              <a:rPr lang="it-IT" sz="2400" dirty="0" smtClean="0"/>
              <a:t>Parrocchia di Casola Canina</a:t>
            </a:r>
            <a:endParaRPr lang="it-IT" sz="2400" dirty="0"/>
          </a:p>
        </p:txBody>
      </p:sp>
      <p:pic>
        <p:nvPicPr>
          <p:cNvPr id="1029" name="Picture 5" descr="H:\Users\Laura\Desktop\Manifesto2014-2015medio (896x128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4798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063343" y="2852936"/>
            <a:ext cx="38164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Presentazione</a:t>
            </a:r>
          </a:p>
          <a:p>
            <a:pPr algn="ctr"/>
            <a:r>
              <a:rPr lang="it-I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it-IT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rogramma annuale</a:t>
            </a:r>
          </a:p>
          <a:p>
            <a:pPr algn="ctr"/>
            <a:r>
              <a:rPr lang="it-IT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Settore Adulti</a:t>
            </a:r>
          </a:p>
          <a:p>
            <a:pPr algn="ctr"/>
            <a:r>
              <a:rPr lang="it-IT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 2014-2015</a:t>
            </a:r>
            <a:endParaRPr lang="it-IT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690" y="5877272"/>
            <a:ext cx="2391156" cy="53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5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-13241"/>
            <a:ext cx="8229600" cy="792088"/>
          </a:xfrm>
        </p:spPr>
        <p:txBody>
          <a:bodyPr/>
          <a:lstStyle/>
          <a:p>
            <a:r>
              <a:rPr lang="it-IT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Attività dell’anno</a:t>
            </a:r>
            <a:endParaRPr lang="it-IT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 descr="H:\Users\Laura\Desktop\Manifesto2014-2015medio (896x128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1560" cy="87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 t="11673" r="1059"/>
          <a:stretch/>
        </p:blipFill>
        <p:spPr bwMode="auto">
          <a:xfrm>
            <a:off x="0" y="923180"/>
            <a:ext cx="9144000" cy="5958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0"/>
            <a:ext cx="1763688" cy="39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8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-13241"/>
            <a:ext cx="8229600" cy="792088"/>
          </a:xfrm>
        </p:spPr>
        <p:txBody>
          <a:bodyPr/>
          <a:lstStyle/>
          <a:p>
            <a:r>
              <a:rPr lang="it-IT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Attività dell’anno</a:t>
            </a:r>
            <a:endParaRPr lang="it-IT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0"/>
            <a:ext cx="1763688" cy="396802"/>
          </a:xfrm>
          <a:prstGeom prst="rect">
            <a:avLst/>
          </a:prstGeom>
        </p:spPr>
      </p:pic>
      <p:pic>
        <p:nvPicPr>
          <p:cNvPr id="5" name="Picture 5" descr="H:\Users\Laura\Desktop\Manifesto2014-2015medio (896x128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8598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0" r="2749" b="3591"/>
          <a:stretch/>
        </p:blipFill>
        <p:spPr bwMode="auto">
          <a:xfrm>
            <a:off x="0" y="1412776"/>
            <a:ext cx="9237312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90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-13241"/>
            <a:ext cx="8229600" cy="792088"/>
          </a:xfrm>
        </p:spPr>
        <p:txBody>
          <a:bodyPr/>
          <a:lstStyle/>
          <a:p>
            <a:r>
              <a:rPr lang="it-IT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Attività dell’anno</a:t>
            </a:r>
            <a:endParaRPr lang="it-IT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0"/>
            <a:ext cx="1763688" cy="396802"/>
          </a:xfrm>
          <a:prstGeom prst="rect">
            <a:avLst/>
          </a:prstGeom>
        </p:spPr>
      </p:pic>
      <p:pic>
        <p:nvPicPr>
          <p:cNvPr id="5" name="Picture 5" descr="H:\Users\Laura\Desktop\Manifesto2014-2015medio (896x128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8598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86"/>
          <a:stretch/>
        </p:blipFill>
        <p:spPr bwMode="auto">
          <a:xfrm>
            <a:off x="1115616" y="1412776"/>
            <a:ext cx="3240000" cy="519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4"/>
          <a:stretch/>
        </p:blipFill>
        <p:spPr bwMode="auto">
          <a:xfrm>
            <a:off x="4860032" y="836712"/>
            <a:ext cx="3240000" cy="588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01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4299" y="1984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Attività dell’anno</a:t>
            </a:r>
            <a:br>
              <a:rPr lang="it-IT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Incontri sull’</a:t>
            </a:r>
            <a:r>
              <a:rPr lang="it-IT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Evangelii</a:t>
            </a:r>
            <a:r>
              <a:rPr lang="it-IT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Gaudium</a:t>
            </a:r>
            <a:endParaRPr lang="it-IT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744829"/>
            <a:ext cx="2530624" cy="398842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it-IT" sz="3800" b="1" dirty="0" smtClean="0">
                <a:solidFill>
                  <a:srgbClr val="C00000"/>
                </a:solidFill>
              </a:rPr>
              <a:t>Obiettivo</a:t>
            </a:r>
            <a:endParaRPr lang="it-IT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dirty="0"/>
              <a:t>Evidenziare come il Vangelo</a:t>
            </a:r>
          </a:p>
          <a:p>
            <a:r>
              <a:rPr lang="it-IT" dirty="0" smtClean="0"/>
              <a:t>chiede </a:t>
            </a:r>
            <a:r>
              <a:rPr lang="it-IT" dirty="0"/>
              <a:t>che fede e vita cammino insieme</a:t>
            </a:r>
          </a:p>
          <a:p>
            <a:r>
              <a:rPr lang="it-IT" dirty="0" smtClean="0"/>
              <a:t>chiama </a:t>
            </a:r>
            <a:r>
              <a:rPr lang="it-IT" dirty="0"/>
              <a:t>a una partecipazione attiva sul territorio: non passivi spettatori, ma protagonisti.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3800" b="1" dirty="0" smtClean="0">
                <a:solidFill>
                  <a:srgbClr val="C00000"/>
                </a:solidFill>
              </a:rPr>
              <a:t>Destinatari</a:t>
            </a:r>
            <a:endParaRPr lang="it-IT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dirty="0" smtClean="0"/>
              <a:t>adulti </a:t>
            </a:r>
            <a:r>
              <a:rPr lang="it-IT" dirty="0"/>
              <a:t>e giovani </a:t>
            </a:r>
            <a:r>
              <a:rPr lang="it-IT" dirty="0" smtClean="0"/>
              <a:t>adulti</a:t>
            </a: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>
                <a:solidFill>
                  <a:srgbClr val="C00000"/>
                </a:solidFill>
              </a:rPr>
              <a:t>Testo di </a:t>
            </a:r>
            <a:r>
              <a:rPr lang="it-IT" b="1" dirty="0" smtClean="0">
                <a:solidFill>
                  <a:srgbClr val="C00000"/>
                </a:solidFill>
              </a:rPr>
              <a:t>riferimento</a:t>
            </a:r>
          </a:p>
          <a:p>
            <a:pPr marL="0" indent="0">
              <a:buNone/>
            </a:pPr>
            <a:r>
              <a:rPr lang="it-IT" dirty="0" err="1" smtClean="0"/>
              <a:t>Evangelii</a:t>
            </a:r>
            <a:r>
              <a:rPr lang="it-IT" dirty="0" smtClean="0"/>
              <a:t> </a:t>
            </a:r>
            <a:r>
              <a:rPr lang="it-IT" dirty="0" err="1" smtClean="0"/>
              <a:t>Gaudium</a:t>
            </a:r>
            <a:r>
              <a:rPr lang="it-IT" sz="2900" dirty="0" smtClean="0"/>
              <a:t> (217-237)</a:t>
            </a:r>
            <a:endParaRPr lang="it-IT" sz="29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0"/>
            <a:ext cx="1763688" cy="396802"/>
          </a:xfrm>
          <a:prstGeom prst="rect">
            <a:avLst/>
          </a:prstGeom>
        </p:spPr>
      </p:pic>
      <p:pic>
        <p:nvPicPr>
          <p:cNvPr id="5" name="Picture 5" descr="H:\Users\Laura\Desktop\Manifesto2014-2015medio (896x128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8598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contenuto 2"/>
          <p:cNvSpPr txBox="1">
            <a:spLocks/>
          </p:cNvSpPr>
          <p:nvPr/>
        </p:nvSpPr>
        <p:spPr>
          <a:xfrm>
            <a:off x="2915816" y="2060848"/>
            <a:ext cx="3168352" cy="4419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sz="2000" b="1" dirty="0">
                <a:solidFill>
                  <a:srgbClr val="C00000"/>
                </a:solidFill>
              </a:rPr>
              <a:t>Contenuti</a:t>
            </a:r>
            <a:endParaRPr lang="it-IT" sz="1800" b="1" dirty="0">
              <a:solidFill>
                <a:srgbClr val="C00000"/>
              </a:solidFill>
            </a:endParaRPr>
          </a:p>
          <a:p>
            <a:pPr marL="0" indent="0" algn="just">
              <a:buFont typeface="Arial" pitchFamily="34" charset="0"/>
              <a:buNone/>
            </a:pPr>
            <a:endParaRPr lang="it-IT" sz="1500" dirty="0"/>
          </a:p>
          <a:p>
            <a:pPr marL="0" indent="0" algn="just">
              <a:buFont typeface="Arial" pitchFamily="34" charset="0"/>
              <a:buNone/>
            </a:pPr>
            <a:r>
              <a:rPr lang="it-IT" sz="1600" dirty="0" smtClean="0"/>
              <a:t>L’annuncio </a:t>
            </a:r>
            <a:r>
              <a:rPr lang="it-IT" sz="1600" dirty="0"/>
              <a:t>del Vangelo </a:t>
            </a:r>
            <a:r>
              <a:rPr lang="it-IT" sz="1600" i="1" dirty="0" smtClean="0"/>
              <a:t>possiede </a:t>
            </a:r>
            <a:r>
              <a:rPr lang="it-IT" sz="1600" i="1" dirty="0"/>
              <a:t>un contenuto ineludibilmente </a:t>
            </a:r>
            <a:r>
              <a:rPr lang="it-IT" sz="1600" i="1" dirty="0" smtClean="0"/>
              <a:t>sociale</a:t>
            </a:r>
            <a:r>
              <a:rPr lang="it-IT" sz="1600" dirty="0" smtClean="0"/>
              <a:t> (</a:t>
            </a:r>
            <a:r>
              <a:rPr lang="it-IT" sz="1600" dirty="0"/>
              <a:t>177) e rende i cristiani </a:t>
            </a:r>
            <a:r>
              <a:rPr lang="it-IT" sz="1600" i="1" dirty="0" smtClean="0"/>
              <a:t>promotori </a:t>
            </a:r>
            <a:r>
              <a:rPr lang="it-IT" sz="1600" i="1" dirty="0"/>
              <a:t>del Vangelo della fraternità e della giustizia perché sanno che nel fratello si trova il prolungamento dell’Incarnazione per ognuno di </a:t>
            </a:r>
            <a:r>
              <a:rPr lang="it-IT" sz="1600" i="1" dirty="0" smtClean="0"/>
              <a:t>noi</a:t>
            </a:r>
            <a:r>
              <a:rPr lang="it-IT" sz="1600" dirty="0" smtClean="0"/>
              <a:t> (</a:t>
            </a:r>
            <a:r>
              <a:rPr lang="it-IT" sz="1600" dirty="0"/>
              <a:t>179</a:t>
            </a:r>
            <a:r>
              <a:rPr lang="it-IT" sz="1600" dirty="0" smtClean="0"/>
              <a:t>)</a:t>
            </a:r>
          </a:p>
          <a:p>
            <a:pPr marL="0" indent="0" algn="just">
              <a:buFont typeface="Arial" pitchFamily="34" charset="0"/>
              <a:buNone/>
            </a:pPr>
            <a:endParaRPr lang="it-IT" sz="1600" dirty="0"/>
          </a:p>
          <a:p>
            <a:pPr marL="0" indent="0" algn="just">
              <a:buFont typeface="Arial" pitchFamily="34" charset="0"/>
              <a:buNone/>
            </a:pPr>
            <a:r>
              <a:rPr lang="it-IT" sz="1600" dirty="0"/>
              <a:t>Il Vangelo è sorgente di una “mistica del bene comune” </a:t>
            </a:r>
            <a:r>
              <a:rPr lang="it-IT" sz="1600" dirty="0" smtClean="0"/>
              <a:t>perché educa </a:t>
            </a:r>
            <a:r>
              <a:rPr lang="it-IT" sz="1600" dirty="0"/>
              <a:t>a </a:t>
            </a:r>
            <a:r>
              <a:rPr lang="it-IT" sz="1600" dirty="0" smtClean="0"/>
              <a:t>essere e a </a:t>
            </a:r>
            <a:r>
              <a:rPr lang="it-IT" sz="1600" dirty="0"/>
              <a:t>farsi </a:t>
            </a:r>
            <a:r>
              <a:rPr lang="it-IT" sz="1600" dirty="0" smtClean="0"/>
              <a:t>popolo </a:t>
            </a:r>
            <a:r>
              <a:rPr lang="it-IT" sz="1600" dirty="0"/>
              <a:t>imparando a </a:t>
            </a:r>
            <a:r>
              <a:rPr lang="it-IT" sz="1600" dirty="0" smtClean="0"/>
              <a:t>sviluppare quotidianamente </a:t>
            </a:r>
            <a:r>
              <a:rPr lang="it-IT" sz="1600" dirty="0"/>
              <a:t>una </a:t>
            </a:r>
            <a:r>
              <a:rPr lang="it-IT" sz="1600" i="1" dirty="0" smtClean="0"/>
              <a:t>cultura dell’incontro</a:t>
            </a:r>
            <a:r>
              <a:rPr lang="it-IT" sz="1600" dirty="0" smtClean="0"/>
              <a:t> (220)</a:t>
            </a:r>
            <a:endParaRPr lang="it-IT" sz="1600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6214981" y="2924944"/>
            <a:ext cx="2530624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sz="1800" b="1" dirty="0" smtClean="0">
                <a:solidFill>
                  <a:srgbClr val="C00000"/>
                </a:solidFill>
              </a:rPr>
              <a:t>Metodo</a:t>
            </a:r>
            <a:endParaRPr lang="it-IT" sz="1800" dirty="0" smtClean="0">
              <a:solidFill>
                <a:srgbClr val="C00000"/>
              </a:solidFill>
            </a:endParaRPr>
          </a:p>
          <a:p>
            <a:r>
              <a:rPr lang="it-IT" sz="1600" dirty="0" smtClean="0"/>
              <a:t>introduzione del </a:t>
            </a:r>
            <a:r>
              <a:rPr lang="it-IT" sz="1600" dirty="0"/>
              <a:t>tema</a:t>
            </a:r>
          </a:p>
          <a:p>
            <a:r>
              <a:rPr lang="it-IT" sz="1600" dirty="0" smtClean="0"/>
              <a:t>ascolto </a:t>
            </a:r>
            <a:r>
              <a:rPr lang="it-IT" sz="1600" dirty="0"/>
              <a:t>di esperienze </a:t>
            </a:r>
            <a:r>
              <a:rPr lang="it-IT" sz="1400" dirty="0"/>
              <a:t>(nel luogo di lavoro, in parrocchia, nella vita sociale, nel volontariato…) </a:t>
            </a:r>
            <a:r>
              <a:rPr lang="it-IT" sz="1600" dirty="0"/>
              <a:t>che raccontino percorsi, vantaggi, fatiche e frutti raccolti nella </a:t>
            </a:r>
            <a:r>
              <a:rPr lang="it-IT" sz="1600" dirty="0" smtClean="0"/>
              <a:t>realizzazione dei principi indicati</a:t>
            </a:r>
            <a:endParaRPr lang="it-IT" sz="1600" dirty="0"/>
          </a:p>
          <a:p>
            <a:r>
              <a:rPr lang="it-IT" sz="1600" dirty="0" smtClean="0"/>
              <a:t>approfondimento, </a:t>
            </a:r>
            <a:r>
              <a:rPr lang="it-IT" sz="1600" dirty="0"/>
              <a:t>domande e considerazioni</a:t>
            </a:r>
          </a:p>
        </p:txBody>
      </p:sp>
    </p:spTree>
    <p:extLst>
      <p:ext uri="{BB962C8B-B14F-4D97-AF65-F5344CB8AC3E}">
        <p14:creationId xmlns:p14="http://schemas.microsoft.com/office/powerpoint/2010/main" val="163890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4299" y="3831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Attività dell’anno</a:t>
            </a:r>
            <a:br>
              <a:rPr lang="it-IT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Incontri sull’</a:t>
            </a:r>
            <a:r>
              <a:rPr lang="it-IT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Evangelii</a:t>
            </a:r>
            <a:r>
              <a:rPr lang="it-IT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Gaudium</a:t>
            </a:r>
            <a:endParaRPr lang="it-IT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925304"/>
            <a:ext cx="5472608" cy="1470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800" b="1" dirty="0" smtClean="0">
                <a:solidFill>
                  <a:srgbClr val="C00000"/>
                </a:solidFill>
              </a:rPr>
              <a:t>Luogo</a:t>
            </a:r>
            <a:endParaRPr lang="it-IT" sz="3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2400" dirty="0" smtClean="0"/>
              <a:t>Presso la chiesa dell’Osservanza a Imola</a:t>
            </a:r>
            <a:endParaRPr lang="it-IT" sz="1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0"/>
            <a:ext cx="1763688" cy="396802"/>
          </a:xfrm>
          <a:prstGeom prst="rect">
            <a:avLst/>
          </a:prstGeom>
        </p:spPr>
      </p:pic>
      <p:pic>
        <p:nvPicPr>
          <p:cNvPr id="5" name="Picture 5" descr="H:\Users\Laura\Desktop\Manifesto2014-2015medio (896x128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8598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contenuto 2"/>
          <p:cNvSpPr txBox="1">
            <a:spLocks/>
          </p:cNvSpPr>
          <p:nvPr/>
        </p:nvSpPr>
        <p:spPr>
          <a:xfrm>
            <a:off x="5724128" y="1988840"/>
            <a:ext cx="3168352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sz="3800" b="1" dirty="0">
                <a:solidFill>
                  <a:srgbClr val="C00000"/>
                </a:solidFill>
              </a:rPr>
              <a:t>Relatore</a:t>
            </a:r>
          </a:p>
          <a:p>
            <a:pPr marL="0" indent="0">
              <a:buFont typeface="Arial" pitchFamily="34" charset="0"/>
              <a:buNone/>
            </a:pPr>
            <a:r>
              <a:rPr lang="it-IT" sz="2400" dirty="0"/>
              <a:t>Don Ottorino Rizzi</a:t>
            </a: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988598" y="3501008"/>
            <a:ext cx="7273558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it-IT" sz="3800" b="1" dirty="0">
                <a:solidFill>
                  <a:srgbClr val="C00000"/>
                </a:solidFill>
              </a:rPr>
              <a:t>Date</a:t>
            </a:r>
          </a:p>
          <a:p>
            <a:pPr marL="0" indent="0" algn="ctr">
              <a:buFont typeface="Arial" pitchFamily="34" charset="0"/>
              <a:buNone/>
            </a:pPr>
            <a:r>
              <a:rPr lang="it-IT" sz="2400" dirty="0" smtClean="0"/>
              <a:t>17 </a:t>
            </a:r>
            <a:r>
              <a:rPr lang="it-IT" sz="2400" dirty="0"/>
              <a:t>ottobre </a:t>
            </a:r>
            <a:r>
              <a:rPr lang="it-IT" sz="2400" dirty="0" smtClean="0"/>
              <a:t>2014: </a:t>
            </a:r>
            <a:r>
              <a:rPr lang="it-IT" sz="2400" i="1" dirty="0" smtClean="0"/>
              <a:t>essere popolo e la cultura dell’incontro</a:t>
            </a:r>
            <a:endParaRPr lang="it-IT" sz="2400" i="1" dirty="0"/>
          </a:p>
          <a:p>
            <a:pPr marL="0" indent="0" algn="ctr">
              <a:buFont typeface="Arial" pitchFamily="34" charset="0"/>
              <a:buNone/>
            </a:pPr>
            <a:r>
              <a:rPr lang="it-IT" sz="2400" dirty="0" smtClean="0"/>
              <a:t>28 novembre 2014: </a:t>
            </a:r>
            <a:r>
              <a:rPr lang="it-IT" sz="2400" i="1" dirty="0" smtClean="0"/>
              <a:t>il tempo è superiore allo spazio</a:t>
            </a:r>
            <a:endParaRPr lang="it-IT" sz="2400" i="1" dirty="0"/>
          </a:p>
          <a:p>
            <a:pPr marL="0" indent="0" algn="ctr">
              <a:buFont typeface="Arial" pitchFamily="34" charset="0"/>
              <a:buNone/>
            </a:pPr>
            <a:r>
              <a:rPr lang="it-IT" sz="2400" dirty="0" smtClean="0"/>
              <a:t>23 gennaio 2015: </a:t>
            </a:r>
            <a:r>
              <a:rPr lang="it-IT" sz="2400" i="1" dirty="0" smtClean="0"/>
              <a:t>l’unità prevale sul conflitto</a:t>
            </a:r>
            <a:endParaRPr lang="it-IT" sz="2400" i="1" dirty="0"/>
          </a:p>
          <a:p>
            <a:pPr marL="0" indent="0" algn="ctr">
              <a:buFont typeface="Arial" pitchFamily="34" charset="0"/>
              <a:buNone/>
            </a:pPr>
            <a:r>
              <a:rPr lang="it-IT" sz="2400" dirty="0" smtClean="0"/>
              <a:t>27 febbraio 2015: </a:t>
            </a:r>
            <a:r>
              <a:rPr lang="it-IT" sz="2400" i="1" dirty="0" smtClean="0"/>
              <a:t>la realtà è più importante dell’idea</a:t>
            </a:r>
            <a:endParaRPr lang="it-IT" sz="2400" i="1" dirty="0"/>
          </a:p>
          <a:p>
            <a:pPr marL="0" indent="0" algn="ctr">
              <a:buFont typeface="Arial" pitchFamily="34" charset="0"/>
              <a:buNone/>
            </a:pPr>
            <a:r>
              <a:rPr lang="it-IT" sz="2400" dirty="0" smtClean="0"/>
              <a:t>20 marzo 2015: </a:t>
            </a:r>
            <a:r>
              <a:rPr lang="it-IT" sz="2400" i="1" dirty="0" smtClean="0"/>
              <a:t>il tutto è superiore alla parte</a:t>
            </a:r>
            <a:endParaRPr lang="it-IT" sz="2400" i="1" dirty="0"/>
          </a:p>
        </p:txBody>
      </p:sp>
    </p:spTree>
    <p:extLst>
      <p:ext uri="{BB962C8B-B14F-4D97-AF65-F5344CB8AC3E}">
        <p14:creationId xmlns:p14="http://schemas.microsoft.com/office/powerpoint/2010/main" val="262356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" y="287395"/>
            <a:ext cx="8229600" cy="1143000"/>
          </a:xfrm>
        </p:spPr>
        <p:txBody>
          <a:bodyPr>
            <a:no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Scuola Educatori</a:t>
            </a:r>
            <a:br>
              <a:rPr lang="it-IT" b="1" dirty="0" smtClean="0">
                <a:solidFill>
                  <a:srgbClr val="C00000"/>
                </a:solidFill>
              </a:rPr>
            </a:br>
            <a:r>
              <a:rPr lang="it-IT" b="1" dirty="0" smtClean="0">
                <a:solidFill>
                  <a:srgbClr val="C00000"/>
                </a:solidFill>
              </a:rPr>
              <a:t>Responsabili </a:t>
            </a:r>
            <a:r>
              <a:rPr lang="it-IT" b="1" dirty="0">
                <a:solidFill>
                  <a:srgbClr val="C00000"/>
                </a:solidFill>
              </a:rPr>
              <a:t>Animatori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4299" y="2348880"/>
            <a:ext cx="8229600" cy="420933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Perché</a:t>
            </a:r>
            <a:r>
              <a:rPr lang="it-IT" dirty="0" smtClean="0"/>
              <a:t>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partecipare</a:t>
            </a:r>
            <a:r>
              <a:rPr lang="it-IT" dirty="0" smtClean="0"/>
              <a:t>?</a:t>
            </a:r>
          </a:p>
          <a:p>
            <a:r>
              <a:rPr lang="it-IT" dirty="0"/>
              <a:t>per sostenere il servizio educativo come vera e propria vocazione</a:t>
            </a:r>
          </a:p>
          <a:p>
            <a:r>
              <a:rPr lang="it-IT" dirty="0"/>
              <a:t>per comprendere il valore del servizio educativo per la persona, nella Chiesa e nel mondo</a:t>
            </a:r>
          </a:p>
          <a:p>
            <a:r>
              <a:rPr lang="it-IT" dirty="0"/>
              <a:t>per affrontare e approfondire le dinamiche pedagogiche e psicologiche dell'azione  educativa</a:t>
            </a:r>
          </a:p>
          <a:p>
            <a:r>
              <a:rPr lang="it-IT" dirty="0"/>
              <a:t>per confrontare esperienze, competenze, buone prassi,... anche con l'aiuto di esperti e  testimoni</a:t>
            </a:r>
          </a:p>
          <a:p>
            <a:r>
              <a:rPr lang="it-IT" dirty="0"/>
              <a:t>per conoscere e approfondire strumenti e tecniche per animare la proposta educativa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0"/>
            <a:ext cx="1763688" cy="396802"/>
          </a:xfrm>
          <a:prstGeom prst="rect">
            <a:avLst/>
          </a:prstGeom>
        </p:spPr>
      </p:pic>
      <p:pic>
        <p:nvPicPr>
          <p:cNvPr id="5" name="Picture 5" descr="H:\Users\Laura\Desktop\Manifesto2014-2015medio (896x128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8598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251520" y="1556792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>
                <a:solidFill>
                  <a:srgbClr val="C00000"/>
                </a:solidFill>
              </a:rPr>
              <a:t>L’arte dell’incontro al servizio della Formazione</a:t>
            </a:r>
          </a:p>
        </p:txBody>
      </p:sp>
    </p:spTree>
    <p:extLst>
      <p:ext uri="{BB962C8B-B14F-4D97-AF65-F5344CB8AC3E}">
        <p14:creationId xmlns:p14="http://schemas.microsoft.com/office/powerpoint/2010/main" val="282977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16832"/>
            <a:ext cx="8363272" cy="4209331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it-IT" b="1" dirty="0"/>
              <a:t>CON TUTTO ME STESSO</a:t>
            </a:r>
          </a:p>
          <a:p>
            <a:pPr marL="0" indent="0" algn="ctr">
              <a:buNone/>
            </a:pPr>
            <a:r>
              <a:rPr lang="it-IT" i="1" dirty="0"/>
              <a:t>Una chiamata dentro la vita … per la vita!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Serata per animatori gruppi Adulti</a:t>
            </a:r>
          </a:p>
          <a:p>
            <a:pPr marL="0" indent="0">
              <a:buNone/>
            </a:pPr>
            <a:r>
              <a:rPr lang="it-IT" dirty="0" smtClean="0"/>
              <a:t>Don </a:t>
            </a:r>
            <a:r>
              <a:rPr lang="it-IT" dirty="0"/>
              <a:t>Roberto </a:t>
            </a:r>
            <a:r>
              <a:rPr lang="it-IT" dirty="0" smtClean="0"/>
              <a:t>Vecchi, </a:t>
            </a:r>
            <a:r>
              <a:rPr lang="it-IT" sz="2600" dirty="0" smtClean="0"/>
              <a:t>assistente </a:t>
            </a:r>
            <a:r>
              <a:rPr lang="it-IT" sz="2600" dirty="0"/>
              <a:t>Adulti </a:t>
            </a:r>
            <a:r>
              <a:rPr lang="it-IT" sz="2600" dirty="0" err="1" smtClean="0"/>
              <a:t>Ac</a:t>
            </a:r>
            <a:r>
              <a:rPr lang="it-IT" sz="2600" dirty="0" smtClean="0"/>
              <a:t> Diocesi </a:t>
            </a:r>
            <a:r>
              <a:rPr lang="it-IT" sz="2600" dirty="0"/>
              <a:t>di Carpi</a:t>
            </a:r>
          </a:p>
          <a:p>
            <a:pPr marL="0" indent="0">
              <a:buNone/>
            </a:pPr>
            <a:endParaRPr lang="it-IT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C00000"/>
                </a:solidFill>
              </a:rPr>
              <a:t>Quando</a:t>
            </a:r>
            <a:r>
              <a:rPr lang="it-IT" dirty="0">
                <a:solidFill>
                  <a:srgbClr val="C00000"/>
                </a:solidFill>
              </a:rPr>
              <a:t>? </a:t>
            </a:r>
            <a:r>
              <a:rPr lang="it-IT" dirty="0"/>
              <a:t>20 Ottobre 2014 ore 18,45 -22,30</a:t>
            </a:r>
          </a:p>
          <a:p>
            <a:pPr marL="0" indent="0">
              <a:buNone/>
            </a:pPr>
            <a:r>
              <a:rPr lang="it-IT" dirty="0">
                <a:solidFill>
                  <a:srgbClr val="C00000"/>
                </a:solidFill>
              </a:rPr>
              <a:t>Dove? </a:t>
            </a:r>
            <a:r>
              <a:rPr lang="it-IT" dirty="0"/>
              <a:t>Presso l’Oratorio di S. Paolo, Massa Lombarda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0"/>
            <a:ext cx="1763688" cy="396802"/>
          </a:xfrm>
          <a:prstGeom prst="rect">
            <a:avLst/>
          </a:prstGeom>
        </p:spPr>
      </p:pic>
      <p:pic>
        <p:nvPicPr>
          <p:cNvPr id="5" name="Picture 5" descr="H:\Users\Laura\Desktop\Manifesto2014-2015medio (896x128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8598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Scuola Educatori</a:t>
            </a:r>
            <a:br>
              <a:rPr lang="it-IT" b="1" dirty="0" smtClean="0">
                <a:solidFill>
                  <a:srgbClr val="C00000"/>
                </a:solidFill>
              </a:rPr>
            </a:br>
            <a:r>
              <a:rPr lang="it-IT" b="1" dirty="0" smtClean="0">
                <a:solidFill>
                  <a:srgbClr val="C00000"/>
                </a:solidFill>
              </a:rPr>
              <a:t>Responsabili </a:t>
            </a:r>
            <a:r>
              <a:rPr lang="it-IT" b="1" dirty="0">
                <a:solidFill>
                  <a:srgbClr val="C00000"/>
                </a:solidFill>
              </a:rPr>
              <a:t>Animatori</a:t>
            </a:r>
          </a:p>
        </p:txBody>
      </p:sp>
    </p:spTree>
    <p:extLst>
      <p:ext uri="{BB962C8B-B14F-4D97-AF65-F5344CB8AC3E}">
        <p14:creationId xmlns:p14="http://schemas.microsoft.com/office/powerpoint/2010/main" val="315241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4299" y="1484784"/>
            <a:ext cx="8229600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800" dirty="0">
                <a:solidFill>
                  <a:srgbClr val="C00000"/>
                </a:solidFill>
              </a:rPr>
              <a:t>3 Novembre </a:t>
            </a:r>
            <a:r>
              <a:rPr lang="it-IT" sz="1800" dirty="0" smtClean="0">
                <a:solidFill>
                  <a:srgbClr val="C00000"/>
                </a:solidFill>
              </a:rPr>
              <a:t>2014 </a:t>
            </a:r>
            <a:r>
              <a:rPr lang="it-IT" sz="1800" dirty="0" smtClean="0"/>
              <a:t>presso </a:t>
            </a:r>
            <a:r>
              <a:rPr lang="it-IT" sz="1800" dirty="0"/>
              <a:t>Oratorio S. Paolo, Massa </a:t>
            </a:r>
            <a:r>
              <a:rPr lang="it-IT" sz="1800" dirty="0" smtClean="0"/>
              <a:t>Lombarda</a:t>
            </a:r>
            <a:endParaRPr lang="it-IT" sz="1800" dirty="0"/>
          </a:p>
          <a:p>
            <a:pPr marL="0" indent="0">
              <a:buNone/>
            </a:pPr>
            <a:r>
              <a:rPr lang="it-IT" sz="2400" b="1" dirty="0" smtClean="0"/>
              <a:t>CHI </a:t>
            </a:r>
            <a:r>
              <a:rPr lang="it-IT" sz="2400" b="1" dirty="0"/>
              <a:t>AMA </a:t>
            </a:r>
            <a:r>
              <a:rPr lang="it-IT" sz="2400" b="1" dirty="0" smtClean="0"/>
              <a:t>EDUCA</a:t>
            </a:r>
            <a:endParaRPr lang="it-IT" sz="2400" dirty="0"/>
          </a:p>
          <a:p>
            <a:pPr marL="0" indent="0">
              <a:buNone/>
            </a:pPr>
            <a:r>
              <a:rPr lang="it-IT" sz="1800" i="1" dirty="0" smtClean="0"/>
              <a:t>Come </a:t>
            </a:r>
            <a:r>
              <a:rPr lang="it-IT" sz="1800" i="1" dirty="0"/>
              <a:t>e perché costruire una vera </a:t>
            </a:r>
            <a:r>
              <a:rPr lang="it-IT" sz="1800" i="1" dirty="0" smtClean="0"/>
              <a:t>relazione educativa</a:t>
            </a:r>
            <a:endParaRPr lang="it-IT" sz="1800" i="1" dirty="0"/>
          </a:p>
          <a:p>
            <a:pPr marL="0" indent="0">
              <a:buNone/>
            </a:pPr>
            <a:r>
              <a:rPr lang="it-IT" sz="1800" dirty="0" smtClean="0"/>
              <a:t>Con </a:t>
            </a:r>
            <a:r>
              <a:rPr lang="it-IT" sz="1800" dirty="0"/>
              <a:t>Lara </a:t>
            </a:r>
            <a:r>
              <a:rPr lang="it-IT" sz="1800" dirty="0" err="1" smtClean="0"/>
              <a:t>Gramantieri</a:t>
            </a:r>
            <a:r>
              <a:rPr lang="it-IT" sz="1800" dirty="0" smtClean="0"/>
              <a:t>, pedagogista</a:t>
            </a:r>
          </a:p>
          <a:p>
            <a:pPr marL="0" indent="0">
              <a:buNone/>
            </a:pPr>
            <a:endParaRPr lang="it-IT" sz="1200" dirty="0" smtClean="0"/>
          </a:p>
          <a:p>
            <a:pPr marL="0" indent="0" algn="ctr">
              <a:buNone/>
            </a:pPr>
            <a:r>
              <a:rPr lang="it-IT" sz="1800" dirty="0">
                <a:solidFill>
                  <a:srgbClr val="C00000"/>
                </a:solidFill>
              </a:rPr>
              <a:t>17 Novembre </a:t>
            </a:r>
            <a:r>
              <a:rPr lang="it-IT" sz="1800" dirty="0" smtClean="0">
                <a:solidFill>
                  <a:srgbClr val="C00000"/>
                </a:solidFill>
              </a:rPr>
              <a:t>2014 </a:t>
            </a:r>
            <a:r>
              <a:rPr lang="it-IT" sz="1800" dirty="0" smtClean="0"/>
              <a:t>presso </a:t>
            </a:r>
            <a:r>
              <a:rPr lang="it-IT" sz="1800" dirty="0"/>
              <a:t>Oratorio S. Paolo, Massa </a:t>
            </a:r>
            <a:r>
              <a:rPr lang="it-IT" sz="1800" dirty="0" smtClean="0"/>
              <a:t>Lombarda</a:t>
            </a:r>
          </a:p>
          <a:p>
            <a:pPr marL="0" indent="0" algn="ctr">
              <a:buNone/>
            </a:pPr>
            <a:r>
              <a:rPr lang="it-IT" sz="2400" b="1" dirty="0" smtClean="0"/>
              <a:t>CON LA MENTE, CON IL CUORE, CON L’ANIMA</a:t>
            </a:r>
            <a:endParaRPr lang="it-IT" sz="2400" dirty="0" smtClean="0"/>
          </a:p>
          <a:p>
            <a:pPr marL="0" indent="0" algn="ctr">
              <a:buNone/>
            </a:pPr>
            <a:r>
              <a:rPr lang="it-IT" sz="1800" i="1" dirty="0" smtClean="0"/>
              <a:t>Educare </a:t>
            </a:r>
            <a:r>
              <a:rPr lang="it-IT" sz="1800" i="1" dirty="0"/>
              <a:t>le emozioni perché diventino atteggiamenti di vita</a:t>
            </a:r>
          </a:p>
          <a:p>
            <a:pPr marL="0" indent="0" algn="ctr">
              <a:buNone/>
            </a:pPr>
            <a:r>
              <a:rPr lang="it-IT" sz="1800" dirty="0" smtClean="0"/>
              <a:t>Con </a:t>
            </a:r>
            <a:r>
              <a:rPr lang="it-IT" sz="1800" dirty="0"/>
              <a:t>Chiara </a:t>
            </a:r>
            <a:r>
              <a:rPr lang="it-IT" sz="1800" dirty="0" smtClean="0"/>
              <a:t>Billi, insegnante di </a:t>
            </a:r>
            <a:r>
              <a:rPr lang="it-IT" sz="1800" dirty="0"/>
              <a:t>scuola </a:t>
            </a:r>
            <a:r>
              <a:rPr lang="it-IT" sz="1800" dirty="0" smtClean="0"/>
              <a:t>secondaria</a:t>
            </a:r>
          </a:p>
          <a:p>
            <a:pPr marL="0" indent="0">
              <a:buNone/>
            </a:pPr>
            <a:endParaRPr lang="it-IT" sz="1800" dirty="0"/>
          </a:p>
          <a:p>
            <a:pPr marL="0" indent="0" algn="r">
              <a:buNone/>
            </a:pPr>
            <a:r>
              <a:rPr lang="it-IT" sz="1800" dirty="0" smtClean="0">
                <a:solidFill>
                  <a:srgbClr val="C00000"/>
                </a:solidFill>
              </a:rPr>
              <a:t>13 aprile 2015,</a:t>
            </a:r>
            <a:r>
              <a:rPr lang="it-IT" sz="1800" dirty="0" smtClean="0"/>
              <a:t> 19,45-22,30 presso parrocchia di Croce in Campo, Imola </a:t>
            </a:r>
          </a:p>
          <a:p>
            <a:pPr marL="0" indent="0" algn="r">
              <a:buNone/>
            </a:pPr>
            <a:r>
              <a:rPr lang="it-IT" sz="1800" dirty="0" smtClean="0">
                <a:solidFill>
                  <a:srgbClr val="C00000"/>
                </a:solidFill>
              </a:rPr>
              <a:t>20 </a:t>
            </a:r>
            <a:r>
              <a:rPr lang="it-IT" sz="1800" dirty="0">
                <a:solidFill>
                  <a:srgbClr val="C00000"/>
                </a:solidFill>
              </a:rPr>
              <a:t>aprile </a:t>
            </a:r>
            <a:r>
              <a:rPr lang="it-IT" sz="1800" dirty="0" smtClean="0">
                <a:solidFill>
                  <a:srgbClr val="C00000"/>
                </a:solidFill>
              </a:rPr>
              <a:t>2015</a:t>
            </a:r>
            <a:r>
              <a:rPr lang="it-IT" sz="1800" dirty="0">
                <a:solidFill>
                  <a:srgbClr val="C00000"/>
                </a:solidFill>
              </a:rPr>
              <a:t> ,</a:t>
            </a:r>
            <a:r>
              <a:rPr lang="it-IT" sz="1800" dirty="0"/>
              <a:t> 19,45-22,30</a:t>
            </a:r>
            <a:r>
              <a:rPr lang="it-IT" sz="1800" dirty="0" smtClean="0">
                <a:solidFill>
                  <a:srgbClr val="C00000"/>
                </a:solidFill>
              </a:rPr>
              <a:t> </a:t>
            </a:r>
            <a:r>
              <a:rPr lang="it-IT" sz="1800" dirty="0" smtClean="0"/>
              <a:t>presso Oratorio S. Paolo, Massa Lombarda</a:t>
            </a:r>
          </a:p>
          <a:p>
            <a:pPr marL="0" indent="0" algn="r">
              <a:buNone/>
            </a:pPr>
            <a:r>
              <a:rPr lang="it-IT" sz="2400" b="1" dirty="0"/>
              <a:t>ESPERIENZE IN </a:t>
            </a:r>
            <a:r>
              <a:rPr lang="it-IT" sz="2400" b="1" dirty="0" smtClean="0"/>
              <a:t>GIOCO</a:t>
            </a:r>
            <a:endParaRPr lang="it-IT" sz="2400" dirty="0" smtClean="0"/>
          </a:p>
          <a:p>
            <a:pPr marL="0" indent="0" algn="r">
              <a:buNone/>
            </a:pPr>
            <a:r>
              <a:rPr lang="it-IT" sz="1800" i="1" dirty="0" smtClean="0"/>
              <a:t>Il </a:t>
            </a:r>
            <a:r>
              <a:rPr lang="it-IT" sz="1800" i="1" dirty="0"/>
              <a:t>gioco e l’animazione come mezzi di crescita e sviluppo del bambino e del ragazzo</a:t>
            </a:r>
          </a:p>
          <a:p>
            <a:pPr marL="0" indent="0" algn="r">
              <a:buNone/>
            </a:pPr>
            <a:r>
              <a:rPr lang="it-IT" sz="1800" dirty="0" smtClean="0"/>
              <a:t>con </a:t>
            </a:r>
            <a:r>
              <a:rPr lang="it-IT" sz="1800" dirty="0"/>
              <a:t>Lara </a:t>
            </a:r>
            <a:r>
              <a:rPr lang="it-IT" sz="1800" dirty="0" err="1" smtClean="0"/>
              <a:t>Gramantieri</a:t>
            </a:r>
            <a:endParaRPr lang="it-IT" sz="1400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0"/>
            <a:ext cx="1763688" cy="396802"/>
          </a:xfrm>
          <a:prstGeom prst="rect">
            <a:avLst/>
          </a:prstGeom>
        </p:spPr>
      </p:pic>
      <p:pic>
        <p:nvPicPr>
          <p:cNvPr id="5" name="Picture 5" descr="H:\Users\Laura\Desktop\Manifesto2014-2015medio (896x128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8598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529208" y="28739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 smtClean="0">
                <a:solidFill>
                  <a:srgbClr val="C00000"/>
                </a:solidFill>
              </a:rPr>
              <a:t>Scuola Educatori</a:t>
            </a:r>
            <a:br>
              <a:rPr lang="it-IT" b="1" dirty="0" smtClean="0">
                <a:solidFill>
                  <a:srgbClr val="C00000"/>
                </a:solidFill>
              </a:rPr>
            </a:br>
            <a:r>
              <a:rPr lang="it-IT" b="1" dirty="0" smtClean="0">
                <a:solidFill>
                  <a:srgbClr val="C00000"/>
                </a:solidFill>
              </a:rPr>
              <a:t>Responsabili Animatori</a:t>
            </a:r>
            <a:endParaRPr lang="it-IT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9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</a:rPr>
              <a:t>PROGETTO GENITORI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it-IT" sz="7400" b="1" dirty="0" smtClean="0"/>
              <a:t>PROPOSTA ALLE PARROCCHIE</a:t>
            </a:r>
          </a:p>
          <a:p>
            <a:pPr marL="0" indent="0" algn="ctr">
              <a:buNone/>
            </a:pPr>
            <a:r>
              <a:rPr lang="it-IT" sz="7400" b="1" dirty="0" smtClean="0"/>
              <a:t>PER INIZIARE GLI INCONTRI CON I GENITORI</a:t>
            </a:r>
          </a:p>
          <a:p>
            <a:pPr marL="0" indent="0">
              <a:buNone/>
            </a:pPr>
            <a:endParaRPr lang="it-IT" sz="6200" b="1" dirty="0"/>
          </a:p>
          <a:p>
            <a:pPr marL="0" indent="0">
              <a:buNone/>
            </a:pPr>
            <a:r>
              <a:rPr lang="it-IT" sz="7400" b="1" dirty="0" smtClean="0"/>
              <a:t>Sviluppare gli incontri genitori in parallelo al cammino dei figli</a:t>
            </a:r>
          </a:p>
          <a:p>
            <a:pPr marL="0" indent="0">
              <a:buNone/>
            </a:pPr>
            <a:endParaRPr lang="it-IT" sz="6200" dirty="0"/>
          </a:p>
          <a:p>
            <a:pPr marL="0" indent="0">
              <a:buNone/>
            </a:pPr>
            <a:r>
              <a:rPr lang="it-IT" sz="6200" dirty="0" smtClean="0"/>
              <a:t>Momento </a:t>
            </a:r>
            <a:r>
              <a:rPr lang="it-IT" sz="6200" dirty="0"/>
              <a:t>introduttivo di riscoperta </a:t>
            </a:r>
            <a:r>
              <a:rPr lang="it-IT" sz="6200" dirty="0" smtClean="0"/>
              <a:t>della </a:t>
            </a:r>
            <a:r>
              <a:rPr lang="it-IT" sz="6200" dirty="0"/>
              <a:t>fede e del </a:t>
            </a:r>
            <a:r>
              <a:rPr lang="it-IT" sz="6200" dirty="0" smtClean="0"/>
              <a:t>Battesimo.</a:t>
            </a:r>
            <a:endParaRPr lang="it-IT" sz="6200" dirty="0"/>
          </a:p>
          <a:p>
            <a:pPr marL="0" lvl="0" indent="0">
              <a:buNone/>
            </a:pPr>
            <a:r>
              <a:rPr lang="it-IT" sz="6200" dirty="0"/>
              <a:t>L</a:t>
            </a:r>
            <a:r>
              <a:rPr lang="it-IT" sz="6200" dirty="0" smtClean="0"/>
              <a:t>a </a:t>
            </a:r>
            <a:r>
              <a:rPr lang="it-IT" sz="6200" dirty="0"/>
              <a:t>parrocchia come comunità di persone.</a:t>
            </a:r>
          </a:p>
          <a:p>
            <a:pPr marL="0" lvl="0" indent="0">
              <a:buNone/>
            </a:pPr>
            <a:r>
              <a:rPr lang="it-IT" sz="6200" dirty="0"/>
              <a:t>Scoprire l’appartenenza alla comunità cristiana</a:t>
            </a:r>
            <a:r>
              <a:rPr lang="it-IT" sz="6200" dirty="0" smtClean="0"/>
              <a:t>. Fare </a:t>
            </a:r>
            <a:r>
              <a:rPr lang="it-IT" sz="6200" dirty="0"/>
              <a:t>esperienza di </a:t>
            </a:r>
            <a:r>
              <a:rPr lang="it-IT" sz="6200" dirty="0" smtClean="0"/>
              <a:t>comunità.</a:t>
            </a:r>
            <a:endParaRPr lang="it-IT" sz="6200" dirty="0"/>
          </a:p>
          <a:p>
            <a:pPr marL="0" indent="0">
              <a:buNone/>
            </a:pPr>
            <a:endParaRPr lang="it-IT" sz="6200" dirty="0"/>
          </a:p>
          <a:p>
            <a:r>
              <a:rPr lang="it-IT" sz="6200" dirty="0" smtClean="0"/>
              <a:t>tema </a:t>
            </a:r>
            <a:r>
              <a:rPr lang="it-IT" sz="6200" dirty="0"/>
              <a:t>del Natale e della famiglia  </a:t>
            </a:r>
          </a:p>
          <a:p>
            <a:r>
              <a:rPr lang="it-IT" sz="6200" dirty="0" smtClean="0"/>
              <a:t>tema </a:t>
            </a:r>
            <a:r>
              <a:rPr lang="it-IT" sz="6200" dirty="0"/>
              <a:t>delle scritture e della </a:t>
            </a:r>
            <a:r>
              <a:rPr lang="it-IT" sz="6200" dirty="0" smtClean="0"/>
              <a:t>Quaresima</a:t>
            </a:r>
            <a:r>
              <a:rPr lang="it-IT" sz="6200" dirty="0"/>
              <a:t> </a:t>
            </a:r>
          </a:p>
          <a:p>
            <a:r>
              <a:rPr lang="it-IT" sz="6200" dirty="0"/>
              <a:t>Itinerario di iniziazione alla celebrazione dei sacramenti della Penitenza e </a:t>
            </a:r>
            <a:r>
              <a:rPr lang="it-IT" sz="6200" dirty="0" smtClean="0"/>
              <a:t>dell’Eucarestia </a:t>
            </a:r>
            <a:endParaRPr lang="it-IT" sz="6200" dirty="0"/>
          </a:p>
          <a:p>
            <a:r>
              <a:rPr lang="it-IT" sz="6200" dirty="0" smtClean="0"/>
              <a:t>tema </a:t>
            </a:r>
            <a:r>
              <a:rPr lang="it-IT" sz="6200" dirty="0"/>
              <a:t>della Eucarestia e della </a:t>
            </a:r>
            <a:r>
              <a:rPr lang="it-IT" sz="6200" dirty="0" smtClean="0"/>
              <a:t>preghiera</a:t>
            </a:r>
            <a:endParaRPr lang="it-IT" sz="3400" dirty="0"/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pPr marL="0" indent="0">
              <a:buNone/>
            </a:pPr>
            <a:r>
              <a:rPr lang="it-IT" dirty="0"/>
              <a:t> 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-9432"/>
            <a:ext cx="1763688" cy="396802"/>
          </a:xfrm>
          <a:prstGeom prst="rect">
            <a:avLst/>
          </a:prstGeom>
        </p:spPr>
      </p:pic>
      <p:pic>
        <p:nvPicPr>
          <p:cNvPr id="5" name="Picture 5" descr="H:\Users\Laura\Desktop\Manifesto2014-2015medio (896x128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8598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06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</a:rPr>
              <a:t>PROGETTO GENITORI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4299" y="1412776"/>
            <a:ext cx="8229600" cy="51125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dirty="0" smtClean="0"/>
              <a:t>Sul </a:t>
            </a:r>
            <a:r>
              <a:rPr lang="it-IT" b="1" dirty="0" smtClean="0"/>
              <a:t>sito dell’</a:t>
            </a:r>
            <a:r>
              <a:rPr lang="it-IT" b="1" dirty="0" err="1" smtClean="0"/>
              <a:t>Ac</a:t>
            </a:r>
            <a:r>
              <a:rPr lang="it-IT" b="1" dirty="0" smtClean="0"/>
              <a:t> </a:t>
            </a:r>
            <a:r>
              <a:rPr lang="it-IT" dirty="0" smtClean="0"/>
              <a:t>sono disponibili i progetti che le singole parrocchie hanno sviluppato in questi anni.</a:t>
            </a:r>
          </a:p>
          <a:p>
            <a:pPr marL="0" indent="0" algn="just">
              <a:buNone/>
            </a:pPr>
            <a:endParaRPr lang="it-IT" sz="20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it-IT" dirty="0" smtClean="0"/>
              <a:t>Ricordate SEMPRE di </a:t>
            </a:r>
            <a:r>
              <a:rPr lang="it-IT" b="1" dirty="0" smtClean="0"/>
              <a:t>comunicare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it-IT" b="1" dirty="0" smtClean="0"/>
              <a:t>le vostre iniziative</a:t>
            </a:r>
            <a:r>
              <a:rPr lang="it-IT" dirty="0" smtClean="0"/>
              <a:t>, </a:t>
            </a:r>
            <a:r>
              <a:rPr lang="it-IT" dirty="0"/>
              <a:t>così</a:t>
            </a:r>
            <a:r>
              <a:rPr lang="it-IT" dirty="0" smtClean="0"/>
              <a:t> da farle circolare.</a:t>
            </a:r>
          </a:p>
          <a:p>
            <a:pPr marL="0" indent="0" algn="just">
              <a:buNone/>
            </a:pPr>
            <a:r>
              <a:rPr lang="it-IT" sz="2000" dirty="0" smtClean="0"/>
              <a:t> </a:t>
            </a:r>
          </a:p>
          <a:p>
            <a:pPr marL="0" indent="0" algn="just">
              <a:buNone/>
            </a:pPr>
            <a:r>
              <a:rPr lang="it-IT" dirty="0" smtClean="0"/>
              <a:t>In segreteria è anche disponibile il </a:t>
            </a:r>
            <a:r>
              <a:rPr lang="it-IT" b="1" dirty="0" smtClean="0"/>
              <a:t>cd</a:t>
            </a:r>
            <a:r>
              <a:rPr lang="it-IT" dirty="0" smtClean="0"/>
              <a:t> con il materiale elaborato da </a:t>
            </a:r>
            <a:r>
              <a:rPr lang="it-IT" i="1" dirty="0" smtClean="0"/>
              <a:t>Elisabetta Barbieri </a:t>
            </a:r>
            <a:r>
              <a:rPr lang="it-IT" dirty="0" smtClean="0"/>
              <a:t>nello scorso triennio.</a:t>
            </a:r>
            <a:r>
              <a:rPr lang="it-IT" sz="1400" dirty="0" smtClean="0"/>
              <a:t> 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-9432"/>
            <a:ext cx="1763688" cy="396802"/>
          </a:xfrm>
          <a:prstGeom prst="rect">
            <a:avLst/>
          </a:prstGeom>
        </p:spPr>
      </p:pic>
      <p:pic>
        <p:nvPicPr>
          <p:cNvPr id="5" name="Picture 5" descr="H:\Users\Laura\Desktop\Manifesto2014-2015medio (896x128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8598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ccia circolare a destra 5"/>
          <p:cNvSpPr/>
          <p:nvPr/>
        </p:nvSpPr>
        <p:spPr>
          <a:xfrm>
            <a:off x="7372150" y="3533378"/>
            <a:ext cx="576064" cy="864096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" name="Freccia circolare a destra 6"/>
          <p:cNvSpPr/>
          <p:nvPr/>
        </p:nvSpPr>
        <p:spPr>
          <a:xfrm flipH="1" flipV="1">
            <a:off x="7974124" y="3533378"/>
            <a:ext cx="576064" cy="864096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5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PARROCCHIA</a:t>
            </a:r>
            <a:endParaRPr lang="it-IT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75252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it-IT" sz="8000" dirty="0" smtClean="0"/>
              <a:t>Spiritualità </a:t>
            </a:r>
            <a:r>
              <a:rPr lang="it-IT" sz="8000" dirty="0"/>
              <a:t>in </a:t>
            </a:r>
            <a:r>
              <a:rPr lang="it-IT" sz="8000" dirty="0" smtClean="0"/>
              <a:t>uscita  	   scelta </a:t>
            </a:r>
            <a:r>
              <a:rPr lang="it-IT" sz="8000" dirty="0"/>
              <a:t>della </a:t>
            </a:r>
            <a:r>
              <a:rPr lang="it-IT" sz="8000" dirty="0" smtClean="0"/>
              <a:t>parrocchia</a:t>
            </a:r>
          </a:p>
          <a:p>
            <a:pPr marL="0" indent="0">
              <a:buNone/>
            </a:pPr>
            <a:r>
              <a:rPr lang="it-IT" sz="8000" smtClean="0"/>
              <a:t>Visita </a:t>
            </a:r>
            <a:r>
              <a:rPr lang="it-IT" sz="8000" dirty="0" smtClean="0"/>
              <a:t>del vescovo alle UP 	   scelta </a:t>
            </a:r>
            <a:r>
              <a:rPr lang="it-IT" sz="8000" dirty="0"/>
              <a:t>della </a:t>
            </a:r>
            <a:r>
              <a:rPr lang="it-IT" sz="8000" dirty="0" smtClean="0"/>
              <a:t>parrocchia</a:t>
            </a:r>
          </a:p>
          <a:p>
            <a:pPr marL="0" indent="0">
              <a:buNone/>
            </a:pPr>
            <a:endParaRPr lang="it-IT" sz="7200" dirty="0" smtClean="0"/>
          </a:p>
          <a:p>
            <a:r>
              <a:rPr lang="it-IT" sz="7200" dirty="0" smtClean="0"/>
              <a:t>Nella </a:t>
            </a:r>
            <a:r>
              <a:rPr lang="it-IT" sz="7200" dirty="0"/>
              <a:t>parrocchia </a:t>
            </a:r>
            <a:r>
              <a:rPr lang="it-IT" sz="7200" dirty="0" smtClean="0"/>
              <a:t>è </a:t>
            </a:r>
            <a:r>
              <a:rPr lang="it-IT" sz="7200" dirty="0"/>
              <a:t>possibile incontrare con molta </a:t>
            </a:r>
            <a:r>
              <a:rPr lang="it-IT" sz="7200" b="1" dirty="0">
                <a:solidFill>
                  <a:srgbClr val="C00000"/>
                </a:solidFill>
              </a:rPr>
              <a:t>concretezza</a:t>
            </a:r>
            <a:r>
              <a:rPr lang="it-IT" sz="7200" dirty="0"/>
              <a:t> tutte le periferie </a:t>
            </a:r>
            <a:r>
              <a:rPr lang="it-IT" sz="7200" dirty="0" smtClean="0"/>
              <a:t>esistenziali</a:t>
            </a:r>
          </a:p>
          <a:p>
            <a:r>
              <a:rPr lang="it-IT" sz="7200" dirty="0" smtClean="0"/>
              <a:t>La </a:t>
            </a:r>
            <a:r>
              <a:rPr lang="it-IT" sz="7200" dirty="0"/>
              <a:t>parrocchia </a:t>
            </a:r>
            <a:r>
              <a:rPr lang="it-IT" sz="7200" dirty="0" smtClean="0"/>
              <a:t>è </a:t>
            </a:r>
            <a:r>
              <a:rPr lang="it-IT" sz="7200" b="1" dirty="0" smtClean="0"/>
              <a:t>spazio </a:t>
            </a:r>
            <a:r>
              <a:rPr lang="it-IT" sz="7200" b="1" dirty="0"/>
              <a:t>di </a:t>
            </a:r>
            <a:r>
              <a:rPr lang="it-IT" sz="7200" b="1" dirty="0">
                <a:solidFill>
                  <a:srgbClr val="C00000"/>
                </a:solidFill>
              </a:rPr>
              <a:t>incontro</a:t>
            </a:r>
            <a:r>
              <a:rPr lang="it-IT" sz="7200" b="1" dirty="0"/>
              <a:t> e </a:t>
            </a:r>
            <a:r>
              <a:rPr lang="it-IT" sz="7200" b="1" dirty="0" smtClean="0"/>
              <a:t>di </a:t>
            </a:r>
            <a:r>
              <a:rPr lang="it-IT" sz="7200" b="1" dirty="0" smtClean="0">
                <a:solidFill>
                  <a:srgbClr val="C00000"/>
                </a:solidFill>
              </a:rPr>
              <a:t>accoglienza</a:t>
            </a:r>
            <a:r>
              <a:rPr lang="it-IT" sz="7200" dirty="0"/>
              <a:t>, </a:t>
            </a:r>
            <a:r>
              <a:rPr lang="it-IT" sz="7200" dirty="0" smtClean="0"/>
              <a:t>di ricerca intesa come</a:t>
            </a:r>
            <a:r>
              <a:rPr lang="it-IT" sz="7200" b="1" dirty="0" smtClean="0"/>
              <a:t> </a:t>
            </a:r>
            <a:r>
              <a:rPr lang="it-IT" sz="7200" b="1" dirty="0"/>
              <a:t>un </a:t>
            </a:r>
            <a:r>
              <a:rPr lang="it-IT" sz="7200" b="1" dirty="0">
                <a:solidFill>
                  <a:srgbClr val="C00000"/>
                </a:solidFill>
              </a:rPr>
              <a:t>andare a </a:t>
            </a:r>
            <a:r>
              <a:rPr lang="it-IT" sz="7200" b="1" dirty="0" smtClean="0">
                <a:solidFill>
                  <a:srgbClr val="C00000"/>
                </a:solidFill>
              </a:rPr>
              <a:t>cercare</a:t>
            </a:r>
            <a:endParaRPr lang="it-IT" sz="7200" dirty="0">
              <a:solidFill>
                <a:srgbClr val="C00000"/>
              </a:solidFill>
            </a:endParaRPr>
          </a:p>
          <a:p>
            <a:r>
              <a:rPr lang="it-IT" sz="7200" dirty="0" smtClean="0"/>
              <a:t>Dobbiamo essere persone </a:t>
            </a:r>
            <a:r>
              <a:rPr lang="it-IT" sz="7200" dirty="0"/>
              <a:t>che </a:t>
            </a:r>
            <a:r>
              <a:rPr lang="it-IT" sz="7200" b="1" dirty="0" smtClean="0"/>
              <a:t>prendono </a:t>
            </a:r>
            <a:r>
              <a:rPr lang="it-IT" sz="7200" b="1" dirty="0"/>
              <a:t>per mano </a:t>
            </a:r>
            <a:r>
              <a:rPr lang="it-IT" sz="7200" dirty="0"/>
              <a:t>la parrocchia</a:t>
            </a:r>
            <a:r>
              <a:rPr lang="it-IT" sz="7200" b="1" dirty="0"/>
              <a:t> </a:t>
            </a:r>
            <a:r>
              <a:rPr lang="it-IT" sz="7200" b="1" dirty="0" smtClean="0"/>
              <a:t>per </a:t>
            </a:r>
            <a:r>
              <a:rPr lang="it-IT" sz="7200" b="1" dirty="0"/>
              <a:t>condurla in </a:t>
            </a:r>
            <a:r>
              <a:rPr lang="it-IT" sz="7200" b="1" dirty="0" smtClean="0"/>
              <a:t>uscita</a:t>
            </a:r>
            <a:r>
              <a:rPr lang="it-IT" sz="7200" dirty="0" smtClean="0"/>
              <a:t>: bisogna </a:t>
            </a:r>
            <a:r>
              <a:rPr lang="it-IT" sz="7200" dirty="0"/>
              <a:t>che </a:t>
            </a:r>
            <a:r>
              <a:rPr lang="it-IT" sz="7200" b="1" dirty="0" smtClean="0"/>
              <a:t>sappiamo dove condurre </a:t>
            </a:r>
            <a:r>
              <a:rPr lang="it-IT" sz="7200" b="1" dirty="0"/>
              <a:t>la </a:t>
            </a:r>
            <a:r>
              <a:rPr lang="it-IT" sz="7200" b="1" dirty="0" smtClean="0"/>
              <a:t>parrocchia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0"/>
            <a:ext cx="1763688" cy="396802"/>
          </a:xfrm>
          <a:prstGeom prst="rect">
            <a:avLst/>
          </a:prstGeom>
        </p:spPr>
      </p:pic>
      <p:pic>
        <p:nvPicPr>
          <p:cNvPr id="5" name="Picture 5" descr="H:\Users\Laura\Desktop\Manifesto2014-2015medio (896x128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8598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ccia a destra 6"/>
          <p:cNvSpPr/>
          <p:nvPr/>
        </p:nvSpPr>
        <p:spPr>
          <a:xfrm>
            <a:off x="4503016" y="2420888"/>
            <a:ext cx="504056" cy="23402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>
            <a:off x="3635896" y="1919996"/>
            <a:ext cx="504056" cy="23402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529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-1"/>
            <a:ext cx="1763688" cy="396802"/>
          </a:xfrm>
          <a:prstGeom prst="rect">
            <a:avLst/>
          </a:prstGeom>
        </p:spPr>
      </p:pic>
      <p:pic>
        <p:nvPicPr>
          <p:cNvPr id="7" name="Picture 5" descr="H:\Users\Laura\Desktop\Manifesto2014-2015medio (896x128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8598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436" y="-1"/>
            <a:ext cx="4836226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95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</a:rPr>
              <a:t>SCUOLA DELLA PAROLA</a:t>
            </a:r>
            <a:endParaRPr lang="it-IT" b="1" dirty="0">
              <a:solidFill>
                <a:srgbClr val="C0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0"/>
            <a:ext cx="1763688" cy="396802"/>
          </a:xfrm>
          <a:prstGeom prst="rect">
            <a:avLst/>
          </a:prstGeom>
        </p:spPr>
      </p:pic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598438"/>
              </p:ext>
            </p:extLst>
          </p:nvPr>
        </p:nvGraphicFramePr>
        <p:xfrm>
          <a:off x="495811" y="1916832"/>
          <a:ext cx="8077724" cy="4486656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088232"/>
                <a:gridCol w="1800200"/>
                <a:gridCol w="4189292"/>
              </a:tblGrid>
              <a:tr h="432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200" dirty="0" smtClean="0">
                          <a:effectLst/>
                        </a:rPr>
                        <a:t>Sabato 11 </a:t>
                      </a:r>
                      <a:r>
                        <a:rPr lang="it-IT" sz="1600" kern="1200" dirty="0">
                          <a:effectLst/>
                        </a:rPr>
                        <a:t>ottobre</a:t>
                      </a:r>
                      <a:endParaRPr lang="it-IT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02" marR="190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kern="1200" dirty="0">
                          <a:effectLst/>
                        </a:rPr>
                        <a:t>XXVIII ordinario</a:t>
                      </a:r>
                      <a:endParaRPr lang="it-IT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02" marR="19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200" b="0" kern="1200" dirty="0">
                          <a:effectLst/>
                        </a:rPr>
                        <a:t>CON </a:t>
                      </a:r>
                      <a:r>
                        <a:rPr lang="it-IT" sz="3200" b="0" kern="1200" dirty="0" smtClean="0">
                          <a:effectLst/>
                        </a:rPr>
                        <a:t>SPERANZA</a:t>
                      </a:r>
                      <a:endParaRPr lang="it-IT" sz="3200" b="0" kern="1200" dirty="0">
                        <a:effectLst/>
                      </a:endParaRPr>
                    </a:p>
                  </a:txBody>
                  <a:tcPr marL="19002" marR="19002" marT="0" marB="0"/>
                </a:tc>
              </a:tr>
              <a:tr h="449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200" dirty="0" smtClean="0">
                          <a:effectLst/>
                        </a:rPr>
                        <a:t>Sabato 8 </a:t>
                      </a:r>
                      <a:r>
                        <a:rPr lang="it-IT" sz="1600" kern="1200" dirty="0">
                          <a:effectLst/>
                        </a:rPr>
                        <a:t>novembre</a:t>
                      </a:r>
                      <a:endParaRPr lang="it-IT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02" marR="190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02" marR="19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200" kern="1200" dirty="0" smtClean="0">
                          <a:effectLst/>
                        </a:rPr>
                        <a:t>UNIFICATI</a:t>
                      </a:r>
                      <a:endParaRPr lang="it-IT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02" marR="19002" marT="0" marB="0"/>
                </a:tc>
              </a:tr>
              <a:tr h="411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200" dirty="0" smtClean="0">
                          <a:effectLst/>
                        </a:rPr>
                        <a:t>Sabato 13 </a:t>
                      </a:r>
                      <a:r>
                        <a:rPr lang="it-IT" sz="1600" kern="1200" dirty="0">
                          <a:effectLst/>
                        </a:rPr>
                        <a:t>dicembre</a:t>
                      </a:r>
                      <a:endParaRPr lang="it-IT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02" marR="190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effectLst/>
                        </a:rPr>
                        <a:t>III di </a:t>
                      </a:r>
                      <a:r>
                        <a:rPr lang="it-IT" sz="1200" kern="1200" dirty="0" smtClean="0">
                          <a:effectLst/>
                        </a:rPr>
                        <a:t>Avvento</a:t>
                      </a:r>
                      <a:r>
                        <a:rPr lang="it-IT" sz="1200" kern="1200" dirty="0">
                          <a:effectLst/>
                        </a:rPr>
                        <a:t>, </a:t>
                      </a:r>
                      <a:r>
                        <a:rPr lang="it-IT" sz="900" kern="1200" dirty="0">
                          <a:effectLst/>
                        </a:rPr>
                        <a:t>anno B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02" marR="19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200" kern="1200" dirty="0">
                          <a:effectLst/>
                        </a:rPr>
                        <a:t>NELLA GIOIA</a:t>
                      </a:r>
                      <a:endParaRPr lang="it-IT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02" marR="19002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200" dirty="0" smtClean="0">
                          <a:effectLst/>
                        </a:rPr>
                        <a:t>Sabato 10 </a:t>
                      </a:r>
                      <a:r>
                        <a:rPr lang="it-IT" sz="1600" kern="1200" dirty="0">
                          <a:effectLst/>
                        </a:rPr>
                        <a:t>gennaio</a:t>
                      </a:r>
                      <a:endParaRPr lang="it-IT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02" marR="190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effectLst/>
                        </a:rPr>
                        <a:t>battesimo del Signore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02" marR="19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200" kern="1200" dirty="0" smtClean="0">
                          <a:effectLst/>
                        </a:rPr>
                        <a:t>CONTEMPL-ATTIVI</a:t>
                      </a:r>
                      <a:endParaRPr lang="it-IT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02" marR="19002" marT="0" marB="0"/>
                </a:tc>
              </a:tr>
              <a:tr h="442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200" dirty="0" smtClean="0">
                          <a:effectLst/>
                        </a:rPr>
                        <a:t>Sabato 14 </a:t>
                      </a:r>
                      <a:r>
                        <a:rPr lang="it-IT" sz="1600" kern="1200" dirty="0">
                          <a:effectLst/>
                        </a:rPr>
                        <a:t>febbraio</a:t>
                      </a:r>
                      <a:endParaRPr lang="it-IT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02" marR="190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VI ordinario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02" marR="19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200" dirty="0">
                          <a:effectLst/>
                        </a:rPr>
                        <a:t>IN </a:t>
                      </a:r>
                      <a:r>
                        <a:rPr lang="it-IT" sz="3200" dirty="0" smtClean="0">
                          <a:effectLst/>
                        </a:rPr>
                        <a:t>RICERCA</a:t>
                      </a:r>
                      <a:r>
                        <a:rPr lang="it-IT" sz="3200" dirty="0">
                          <a:effectLst/>
                        </a:rPr>
                        <a:t> </a:t>
                      </a:r>
                      <a:endParaRPr lang="it-IT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02" marR="19002" marT="0" marB="0"/>
                </a:tc>
              </a:tr>
              <a:tr h="368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200" dirty="0" smtClean="0">
                          <a:effectLst/>
                        </a:rPr>
                        <a:t>Sabato 14 </a:t>
                      </a:r>
                      <a:r>
                        <a:rPr lang="it-IT" sz="1600" kern="1200" dirty="0">
                          <a:effectLst/>
                        </a:rPr>
                        <a:t>marzo</a:t>
                      </a:r>
                      <a:endParaRPr lang="it-IT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02" marR="190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IV di </a:t>
                      </a:r>
                      <a:r>
                        <a:rPr lang="it-IT" sz="1200" dirty="0" smtClean="0">
                          <a:effectLst/>
                        </a:rPr>
                        <a:t>Quaresima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02" marR="19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200" dirty="0" smtClean="0">
                          <a:effectLst/>
                        </a:rPr>
                        <a:t>AFFIDABILI</a:t>
                      </a:r>
                      <a:endParaRPr lang="it-IT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02" marR="19002" marT="0" marB="0"/>
                </a:tc>
              </a:tr>
              <a:tr h="398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200" dirty="0" smtClean="0">
                          <a:effectLst/>
                        </a:rPr>
                        <a:t>Sabato 11 </a:t>
                      </a:r>
                      <a:r>
                        <a:rPr lang="it-IT" sz="1600" kern="1200" dirty="0">
                          <a:effectLst/>
                        </a:rPr>
                        <a:t>aprile</a:t>
                      </a:r>
                      <a:endParaRPr lang="it-IT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02" marR="190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Domenica in </a:t>
                      </a:r>
                      <a:r>
                        <a:rPr lang="it-IT" sz="1200" dirty="0" err="1">
                          <a:effectLst/>
                        </a:rPr>
                        <a:t>albis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02" marR="19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200" dirty="0">
                          <a:effectLst/>
                        </a:rPr>
                        <a:t>NELLA </a:t>
                      </a:r>
                      <a:r>
                        <a:rPr lang="it-IT" sz="3200" dirty="0" smtClean="0">
                          <a:effectLst/>
                        </a:rPr>
                        <a:t>PACE</a:t>
                      </a:r>
                      <a:endParaRPr lang="it-IT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02" marR="19002" marT="0" marB="0"/>
                </a:tc>
              </a:tr>
              <a:tr h="378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200" dirty="0" smtClean="0">
                          <a:effectLst/>
                        </a:rPr>
                        <a:t>Sabato 9 </a:t>
                      </a:r>
                      <a:r>
                        <a:rPr lang="it-IT" sz="1600" kern="1200" dirty="0">
                          <a:effectLst/>
                        </a:rPr>
                        <a:t>maggio</a:t>
                      </a:r>
                      <a:endParaRPr lang="it-IT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02" marR="190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effectLst/>
                        </a:rPr>
                        <a:t>VI di Pasqua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02" marR="190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200" kern="1200" dirty="0" smtClean="0">
                          <a:effectLst/>
                        </a:rPr>
                        <a:t>AMATI</a:t>
                      </a:r>
                      <a:r>
                        <a:rPr lang="it-IT" sz="3200" kern="1200" dirty="0">
                          <a:effectLst/>
                        </a:rPr>
                        <a:t> </a:t>
                      </a:r>
                      <a:endParaRPr lang="it-IT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02" marR="19002" marT="0" marB="0"/>
                </a:tc>
              </a:tr>
            </a:tbl>
          </a:graphicData>
        </a:graphic>
      </p:graphicFrame>
      <p:pic>
        <p:nvPicPr>
          <p:cNvPr id="7" name="Picture 5" descr="H:\Users\Laura\Desktop\Manifesto2014-2015medio (896x128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8598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76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</a:rPr>
              <a:t>MLAC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4299" y="1700808"/>
            <a:ext cx="8229600" cy="2592288"/>
          </a:xfrm>
        </p:spPr>
        <p:txBody>
          <a:bodyPr/>
          <a:lstStyle/>
          <a:p>
            <a:r>
              <a:rPr lang="it-IT" dirty="0" smtClean="0"/>
              <a:t>Messe mensili nei luoghi di lavoro</a:t>
            </a:r>
          </a:p>
          <a:p>
            <a:r>
              <a:rPr lang="it-IT" dirty="0" smtClean="0"/>
              <a:t>Incontro scuola-imprese</a:t>
            </a:r>
          </a:p>
          <a:p>
            <a:r>
              <a:rPr lang="it-IT" dirty="0" smtClean="0"/>
              <a:t>Corso </a:t>
            </a:r>
            <a:r>
              <a:rPr lang="it-IT" i="1" dirty="0" smtClean="0"/>
              <a:t>Mi accorgo, mi affianco</a:t>
            </a:r>
            <a:endParaRPr lang="it-IT" dirty="0" smtClean="0"/>
          </a:p>
          <a:p>
            <a:r>
              <a:rPr lang="it-IT" dirty="0" smtClean="0"/>
              <a:t>Veglia in preparazione alla festa di S. Giuseppe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0"/>
            <a:ext cx="1763688" cy="396802"/>
          </a:xfrm>
          <a:prstGeom prst="rect">
            <a:avLst/>
          </a:prstGeom>
        </p:spPr>
      </p:pic>
      <p:pic>
        <p:nvPicPr>
          <p:cNvPr id="5" name="Picture 5" descr="H:\Users\Laura\Desktop\Manifesto2014-2015medio (896x128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8598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:\Users\Laura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60705"/>
            <a:ext cx="190500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41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</a:rPr>
              <a:t>Giovani Coppie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88598" y="1196752"/>
            <a:ext cx="5266928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smtClean="0"/>
              <a:t>Sabato 18 ottobre</a:t>
            </a:r>
          </a:p>
          <a:p>
            <a:pPr marL="0" indent="0">
              <a:buNone/>
            </a:pPr>
            <a:r>
              <a:rPr lang="it-IT" sz="2000" dirty="0" smtClean="0"/>
              <a:t>Domenica 16 novembre: giornata famiglie</a:t>
            </a:r>
          </a:p>
          <a:p>
            <a:pPr marL="0" indent="0">
              <a:buNone/>
            </a:pPr>
            <a:r>
              <a:rPr lang="it-IT" sz="2000" dirty="0" smtClean="0"/>
              <a:t>Domenica 30 novembre: ritiro di Avvento</a:t>
            </a:r>
          </a:p>
          <a:p>
            <a:pPr marL="0" indent="0">
              <a:buNone/>
            </a:pPr>
            <a:r>
              <a:rPr lang="it-IT" sz="2000" dirty="0" smtClean="0"/>
              <a:t>Sabato 20 dicembre</a:t>
            </a:r>
          </a:p>
          <a:p>
            <a:pPr marL="0" indent="0">
              <a:buNone/>
            </a:pPr>
            <a:r>
              <a:rPr lang="it-IT" sz="2000" dirty="0" smtClean="0"/>
              <a:t>Sabato 17 gennaio</a:t>
            </a:r>
          </a:p>
          <a:p>
            <a:pPr marL="0" indent="0">
              <a:buNone/>
            </a:pPr>
            <a:r>
              <a:rPr lang="it-IT" sz="2000" dirty="0" smtClean="0"/>
              <a:t>Sabato 21 febbraio</a:t>
            </a:r>
          </a:p>
          <a:p>
            <a:pPr marL="0" indent="0">
              <a:buNone/>
            </a:pPr>
            <a:r>
              <a:rPr lang="it-IT" sz="2000" dirty="0" smtClean="0"/>
              <a:t>Domenica 22 marzo: ritiro di Quaresima</a:t>
            </a:r>
          </a:p>
          <a:p>
            <a:pPr marL="0" indent="0">
              <a:buNone/>
            </a:pPr>
            <a:r>
              <a:rPr lang="it-IT" sz="2000" dirty="0" smtClean="0"/>
              <a:t>Sabato 18 aprile</a:t>
            </a:r>
          </a:p>
          <a:p>
            <a:pPr marL="0" indent="0">
              <a:buNone/>
            </a:pPr>
            <a:r>
              <a:rPr lang="it-IT" sz="2000" dirty="0" smtClean="0"/>
              <a:t>Sabato 23 maggio</a:t>
            </a:r>
          </a:p>
          <a:p>
            <a:pPr marL="0" indent="0">
              <a:buNone/>
            </a:pPr>
            <a:r>
              <a:rPr lang="it-IT" sz="2000" dirty="0" smtClean="0"/>
              <a:t>Sabato 13 giugno: Festa Unitaria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442349"/>
            <a:ext cx="1763688" cy="396802"/>
          </a:xfrm>
          <a:prstGeom prst="rect">
            <a:avLst/>
          </a:prstGeom>
        </p:spPr>
      </p:pic>
      <p:pic>
        <p:nvPicPr>
          <p:cNvPr id="5" name="Picture 5" descr="H:\Users\Laura\Desktop\Manifesto2014-2015medio (896x128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8598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23528" y="5157192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i="1" dirty="0" smtClean="0"/>
              <a:t>Gli incontri del sabato verranno confermati al gruppo nel corso dell’anno: questo per venire incontro alle esigenze dei partecipanti. Ciò comporta la possibilità di avere qualche cambio data, che verrà comunicata ai partecipanti in tempo utile: </a:t>
            </a:r>
            <a:r>
              <a:rPr lang="it-IT" dirty="0" smtClean="0"/>
              <a:t>per ogni chiarimento, fare riferimento a </a:t>
            </a:r>
            <a:r>
              <a:rPr lang="it-IT" b="1" dirty="0" smtClean="0"/>
              <a:t>Davide e Eleonora Dall’Osso</a:t>
            </a:r>
            <a:r>
              <a:rPr lang="it-IT" dirty="0" smtClean="0"/>
              <a:t>, o consultare il </a:t>
            </a:r>
            <a:r>
              <a:rPr lang="it-IT" b="1" dirty="0" smtClean="0"/>
              <a:t>sito </a:t>
            </a:r>
            <a:r>
              <a:rPr lang="it-IT" b="1" dirty="0" err="1" smtClean="0"/>
              <a:t>Ac</a:t>
            </a:r>
            <a:r>
              <a:rPr lang="it-IT" b="1" dirty="0" smtClean="0"/>
              <a:t> </a:t>
            </a:r>
            <a:r>
              <a:rPr lang="it-IT" dirty="0" smtClean="0"/>
              <a:t>(</a:t>
            </a:r>
            <a:r>
              <a:rPr lang="it-IT" i="1" dirty="0" smtClean="0"/>
              <a:t>www.acimola.it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263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004048" y="476672"/>
            <a:ext cx="3816424" cy="1080120"/>
          </a:xfrm>
        </p:spPr>
        <p:txBody>
          <a:bodyPr>
            <a:normAutofit/>
          </a:bodyPr>
          <a:lstStyle/>
          <a:p>
            <a:r>
              <a:rPr lang="it-IT" sz="2400" dirty="0" smtClean="0"/>
              <a:t>Sabato 20 settembre 2014</a:t>
            </a:r>
          </a:p>
          <a:p>
            <a:r>
              <a:rPr lang="it-IT" sz="2400" dirty="0" smtClean="0"/>
              <a:t>Parrocchia di Casola Canina</a:t>
            </a:r>
            <a:endParaRPr lang="it-IT" sz="2400" dirty="0"/>
          </a:p>
        </p:txBody>
      </p:sp>
      <p:pic>
        <p:nvPicPr>
          <p:cNvPr id="1029" name="Picture 5" descr="H:\Users\Laura\Desktop\Manifesto2014-2015medio (896x128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4798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063343" y="2852936"/>
            <a:ext cx="38164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Presentazione</a:t>
            </a:r>
          </a:p>
          <a:p>
            <a:pPr algn="ctr"/>
            <a:r>
              <a:rPr lang="it-I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it-IT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rogramma annuale</a:t>
            </a:r>
          </a:p>
          <a:p>
            <a:pPr algn="ctr"/>
            <a:r>
              <a:rPr lang="it-IT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Settore Adulti</a:t>
            </a:r>
          </a:p>
          <a:p>
            <a:pPr algn="ctr"/>
            <a:r>
              <a:rPr lang="it-IT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 2014-2015</a:t>
            </a:r>
            <a:endParaRPr lang="it-IT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690" y="5877272"/>
            <a:ext cx="2391156" cy="53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4299" y="360040"/>
            <a:ext cx="8229600" cy="1052736"/>
          </a:xfrm>
        </p:spPr>
        <p:txBody>
          <a:bodyPr/>
          <a:lstStyle/>
          <a:p>
            <a:r>
              <a:rPr lang="it-IT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ADULTI en </a:t>
            </a:r>
            <a:r>
              <a:rPr lang="it-IT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salida</a:t>
            </a:r>
            <a:endParaRPr lang="it-IT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 descr="H:\Users\Laura\Desktop\Manifesto2014-2015medio (896x128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8598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628800"/>
            <a:ext cx="822960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b="1" dirty="0"/>
              <a:t>Interiorità e cura della </a:t>
            </a:r>
            <a:r>
              <a:rPr lang="it-IT" b="1" dirty="0" smtClean="0">
                <a:solidFill>
                  <a:srgbClr val="C00000"/>
                </a:solidFill>
              </a:rPr>
              <a:t>spiritualità</a:t>
            </a:r>
            <a:r>
              <a:rPr lang="it-IT" sz="2800" dirty="0" smtClean="0"/>
              <a:t>. </a:t>
            </a:r>
            <a:r>
              <a:rPr lang="it-IT" sz="2800" i="1" dirty="0" smtClean="0"/>
              <a:t>RIMANERE</a:t>
            </a:r>
            <a:endParaRPr lang="it-IT" sz="2800" dirty="0"/>
          </a:p>
          <a:p>
            <a:pPr marL="0" indent="0">
              <a:buNone/>
            </a:pPr>
            <a:r>
              <a:rPr lang="it-IT" b="1" dirty="0"/>
              <a:t>Fraternità</a:t>
            </a:r>
            <a:r>
              <a:rPr lang="it-IT" sz="2800" b="1" dirty="0"/>
              <a:t> e pratica del </a:t>
            </a:r>
            <a:r>
              <a:rPr lang="it-IT" b="1" dirty="0" smtClean="0">
                <a:solidFill>
                  <a:srgbClr val="C00000"/>
                </a:solidFill>
              </a:rPr>
              <a:t>dialogo.</a:t>
            </a:r>
            <a:r>
              <a:rPr lang="it-IT" sz="2800" dirty="0" smtClean="0"/>
              <a:t> </a:t>
            </a:r>
            <a:r>
              <a:rPr lang="it-IT" sz="2800" i="1" dirty="0"/>
              <a:t>USCIRE</a:t>
            </a:r>
          </a:p>
          <a:p>
            <a:r>
              <a:rPr lang="it-IT" b="1" dirty="0" err="1" smtClean="0">
                <a:solidFill>
                  <a:srgbClr val="C00000"/>
                </a:solidFill>
              </a:rPr>
              <a:t>Ecclesialità</a:t>
            </a:r>
            <a:r>
              <a:rPr lang="it-IT" sz="2800" b="1" dirty="0" smtClean="0"/>
              <a:t> </a:t>
            </a:r>
            <a:r>
              <a:rPr lang="it-IT" sz="2800" b="1" dirty="0"/>
              <a:t>e consuetudine alla </a:t>
            </a:r>
            <a:r>
              <a:rPr lang="it-IT" b="1" dirty="0" err="1">
                <a:solidFill>
                  <a:srgbClr val="C00000"/>
                </a:solidFill>
              </a:rPr>
              <a:t>sinodalità</a:t>
            </a:r>
            <a:r>
              <a:rPr lang="it-IT" sz="2800" dirty="0"/>
              <a:t>.</a:t>
            </a:r>
            <a:r>
              <a:rPr lang="it-IT" sz="2800" dirty="0" smtClean="0"/>
              <a:t> </a:t>
            </a:r>
          </a:p>
          <a:p>
            <a:r>
              <a:rPr lang="it-IT" sz="2800" b="1" dirty="0" smtClean="0"/>
              <a:t>Responsabilità </a:t>
            </a:r>
            <a:r>
              <a:rPr lang="it-IT" sz="2800" b="1" dirty="0"/>
              <a:t>ed esercizio della </a:t>
            </a:r>
            <a:r>
              <a:rPr lang="it-IT" b="1" dirty="0"/>
              <a:t>laicità</a:t>
            </a:r>
            <a:r>
              <a:rPr lang="it-IT" sz="2800" b="1" dirty="0" smtClean="0"/>
              <a:t>: </a:t>
            </a:r>
            <a:r>
              <a:rPr lang="it-IT" b="1" dirty="0">
                <a:solidFill>
                  <a:srgbClr val="C00000"/>
                </a:solidFill>
              </a:rPr>
              <a:t>essere AC</a:t>
            </a:r>
            <a:r>
              <a:rPr lang="it-IT" sz="2800" dirty="0"/>
              <a:t>.</a:t>
            </a:r>
            <a:r>
              <a:rPr lang="it-IT" sz="2800" dirty="0" smtClean="0"/>
              <a:t> </a:t>
            </a:r>
          </a:p>
          <a:p>
            <a:pPr marL="0" indent="0">
              <a:buNone/>
            </a:pPr>
            <a:r>
              <a:rPr lang="it-IT" sz="2800" dirty="0" smtClean="0"/>
              <a:t>Un </a:t>
            </a:r>
            <a:r>
              <a:rPr lang="it-IT" sz="2800" dirty="0"/>
              <a:t>evangelizzatore triste è un evangelizzatore </a:t>
            </a:r>
            <a:r>
              <a:rPr lang="it-IT" sz="2800" dirty="0" smtClean="0"/>
              <a:t>dimezzato; la </a:t>
            </a:r>
            <a:r>
              <a:rPr lang="it-IT" sz="2800" b="1" dirty="0"/>
              <a:t>gioia </a:t>
            </a:r>
            <a:r>
              <a:rPr lang="it-IT" sz="2800" b="1" dirty="0" smtClean="0"/>
              <a:t>ci viene donata </a:t>
            </a:r>
            <a:r>
              <a:rPr lang="it-IT" sz="2800" dirty="0" smtClean="0"/>
              <a:t>dalla </a:t>
            </a:r>
            <a:r>
              <a:rPr lang="it-IT" sz="2800" dirty="0"/>
              <a:t>Resurrezione </a:t>
            </a:r>
            <a:r>
              <a:rPr lang="it-IT" sz="2800" dirty="0" smtClean="0"/>
              <a:t>nella </a:t>
            </a:r>
            <a:r>
              <a:rPr lang="it-IT" sz="2800" dirty="0"/>
              <a:t>nostra </a:t>
            </a:r>
            <a:r>
              <a:rPr lang="it-IT" sz="2800" dirty="0" smtClean="0"/>
              <a:t>vita. </a:t>
            </a:r>
            <a:r>
              <a:rPr lang="it-IT" sz="2800" b="1" dirty="0">
                <a:solidFill>
                  <a:srgbClr val="C00000"/>
                </a:solidFill>
              </a:rPr>
              <a:t>La </a:t>
            </a:r>
            <a:r>
              <a:rPr lang="it-IT" sz="2800" b="1" dirty="0" smtClean="0">
                <a:solidFill>
                  <a:srgbClr val="C00000"/>
                </a:solidFill>
              </a:rPr>
              <a:t>Chiesa </a:t>
            </a:r>
            <a:r>
              <a:rPr lang="it-IT" sz="2800" b="1" dirty="0">
                <a:solidFill>
                  <a:srgbClr val="C00000"/>
                </a:solidFill>
              </a:rPr>
              <a:t>è il popolo di questa </a:t>
            </a:r>
            <a:r>
              <a:rPr lang="it-IT" sz="2800" b="1" dirty="0" smtClean="0">
                <a:solidFill>
                  <a:srgbClr val="C00000"/>
                </a:solidFill>
              </a:rPr>
              <a:t>gioia</a:t>
            </a:r>
            <a:r>
              <a:rPr lang="it-IT" sz="2800" dirty="0" smtClean="0"/>
              <a:t>.</a:t>
            </a:r>
            <a:r>
              <a:rPr lang="it-IT" sz="2800" i="1" dirty="0"/>
              <a:t> </a:t>
            </a:r>
            <a:r>
              <a:rPr lang="it-IT" sz="2800" i="1" dirty="0" smtClean="0"/>
              <a:t>GIOIRE</a:t>
            </a:r>
            <a:endParaRPr lang="it-IT" sz="16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0"/>
            <a:ext cx="1763688" cy="39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0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4299" y="6990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49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ADULTI di </a:t>
            </a:r>
            <a:r>
              <a:rPr lang="it-IT" sz="49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bg2">
                    <a:lumMod val="25000"/>
                  </a:schemeClr>
                </a:solidFill>
              </a:rPr>
              <a:t>= </a:t>
            </a:r>
            <a:r>
              <a:rPr lang="it-IT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responsabilità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it-IT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essere associazione = valore aggiunto</a:t>
            </a:r>
            <a:endParaRPr lang="it-IT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1044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 smtClean="0"/>
              <a:t>L’AC </a:t>
            </a:r>
            <a:r>
              <a:rPr lang="it-IT" dirty="0"/>
              <a:t>non pensa agli adulti come </a:t>
            </a:r>
            <a:r>
              <a:rPr lang="it-IT" dirty="0" smtClean="0"/>
              <a:t>destinatari</a:t>
            </a:r>
            <a:r>
              <a:rPr lang="it-IT" dirty="0"/>
              <a:t>, ma </a:t>
            </a:r>
            <a:r>
              <a:rPr lang="it-IT" b="1" dirty="0" smtClean="0"/>
              <a:t>protagonisti </a:t>
            </a:r>
            <a:r>
              <a:rPr lang="it-IT" b="1" dirty="0"/>
              <a:t>della proposta </a:t>
            </a:r>
            <a:r>
              <a:rPr lang="it-IT" b="1" dirty="0" smtClean="0"/>
              <a:t>associativa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r>
              <a:rPr lang="it-IT" dirty="0" smtClean="0"/>
              <a:t>È </a:t>
            </a:r>
            <a:r>
              <a:rPr lang="it-IT" dirty="0"/>
              <a:t>l’idea della </a:t>
            </a:r>
            <a:r>
              <a:rPr lang="it-IT" b="1" dirty="0"/>
              <a:t>responsabilità</a:t>
            </a:r>
            <a:r>
              <a:rPr lang="it-IT" dirty="0"/>
              <a:t> degli adulti che si fa impegno in ogni campo della vita e testimonianza bella e viva della propria fede … </a:t>
            </a:r>
          </a:p>
          <a:p>
            <a:pPr marL="0" indent="0">
              <a:buNone/>
            </a:pPr>
            <a:r>
              <a:rPr lang="it-IT" dirty="0" smtClean="0"/>
              <a:t>In </a:t>
            </a:r>
            <a:r>
              <a:rPr lang="it-IT" dirty="0"/>
              <a:t>questa prospettiva il compito dell’associazione è quindi quella di aiutare gli adulti di AC ad essere: </a:t>
            </a:r>
          </a:p>
          <a:p>
            <a:r>
              <a:rPr lang="it-IT" b="1" i="1" dirty="0"/>
              <a:t>discepoli</a:t>
            </a:r>
            <a:r>
              <a:rPr lang="it-IT" dirty="0"/>
              <a:t>, capaci di rimanere ancorati alla “radice” continuamente, anche di fronte ai problemi del quotidiano, esercitandosi in quella </a:t>
            </a:r>
            <a:r>
              <a:rPr lang="it-IT" i="1" dirty="0">
                <a:solidFill>
                  <a:srgbClr val="C00000"/>
                </a:solidFill>
              </a:rPr>
              <a:t>coniugazione fede-vita </a:t>
            </a:r>
            <a:r>
              <a:rPr lang="it-IT" dirty="0"/>
              <a:t>che è propria della testimonianza cristiana; </a:t>
            </a:r>
          </a:p>
          <a:p>
            <a:r>
              <a:rPr lang="it-IT" b="1" i="1" dirty="0"/>
              <a:t>apostoli</a:t>
            </a:r>
            <a:r>
              <a:rPr lang="it-IT" dirty="0"/>
              <a:t>, capaci di trasformare attraverso la radicalità del Vangelo le varie scelte di vita, responsabilmente assunte, e di</a:t>
            </a:r>
            <a:r>
              <a:rPr lang="it-IT" b="1" dirty="0"/>
              <a:t> </a:t>
            </a:r>
            <a:r>
              <a:rPr lang="it-IT" sz="3100" i="1" dirty="0">
                <a:solidFill>
                  <a:srgbClr val="C00000"/>
                </a:solidFill>
              </a:rPr>
              <a:t>spendersi per la comunità</a:t>
            </a:r>
            <a:r>
              <a:rPr lang="it-IT" b="1" dirty="0"/>
              <a:t> </a:t>
            </a:r>
            <a:r>
              <a:rPr lang="it-IT" dirty="0"/>
              <a:t>cristiana e per il mondo intero.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982" y="0"/>
            <a:ext cx="1763688" cy="396802"/>
          </a:xfrm>
          <a:prstGeom prst="rect">
            <a:avLst/>
          </a:prstGeom>
        </p:spPr>
      </p:pic>
      <p:pic>
        <p:nvPicPr>
          <p:cNvPr id="5" name="Picture 5" descr="H:\Users\Laura\Desktop\Manifesto2014-2015medio (896x128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8598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3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9028" y="8412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ADULTI di AC = condividere</a:t>
            </a:r>
            <a:br>
              <a:rPr lang="it-IT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essere 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</a:rPr>
              <a:t>associazione = valore aggiunto</a:t>
            </a:r>
            <a:endParaRPr lang="it-IT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3354" y="2204865"/>
            <a:ext cx="8229600" cy="43924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Dalla XV assemblea nazionale</a:t>
            </a:r>
          </a:p>
          <a:p>
            <a:pPr marL="0" indent="0">
              <a:buNone/>
            </a:pPr>
            <a:r>
              <a:rPr lang="it-IT" dirty="0" smtClean="0"/>
              <a:t>L’esperienza in Azione Cattolica è per tanti una </a:t>
            </a:r>
            <a:r>
              <a:rPr lang="it-IT" b="1" dirty="0" smtClean="0"/>
              <a:t>scelta</a:t>
            </a:r>
            <a:r>
              <a:rPr lang="it-IT" dirty="0" smtClean="0"/>
              <a:t> fondamentale per il proprio cammino di fede e per la propria formazione religiosa e umana, un </a:t>
            </a:r>
            <a:r>
              <a:rPr lang="it-IT" b="1" dirty="0" smtClean="0"/>
              <a:t>dono</a:t>
            </a:r>
            <a:r>
              <a:rPr lang="it-IT" dirty="0" smtClean="0"/>
              <a:t> da condividere e da offrire alle persone che incrociano il nostro cammino… per questo ogni aderente e ogni responsabile è chiamato costantemente a </a:t>
            </a:r>
            <a:r>
              <a:rPr lang="it-IT" b="1" i="1" dirty="0" smtClean="0"/>
              <a:t>curare con passione la proposta associativa</a:t>
            </a:r>
            <a:r>
              <a:rPr lang="it-IT" dirty="0" smtClean="0"/>
              <a:t>, che va presentata come scelta significativa per la vita delle persone.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0"/>
            <a:ext cx="1763688" cy="396802"/>
          </a:xfrm>
          <a:prstGeom prst="rect">
            <a:avLst/>
          </a:prstGeom>
        </p:spPr>
      </p:pic>
      <p:pic>
        <p:nvPicPr>
          <p:cNvPr id="5" name="Picture 5" descr="H:\Users\Laura\Desktop\Manifesto2014-2015medio (896x128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8598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31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442349"/>
            <a:ext cx="1763688" cy="396802"/>
          </a:xfrm>
          <a:prstGeom prst="rect">
            <a:avLst/>
          </a:prstGeom>
        </p:spPr>
      </p:pic>
      <p:pic>
        <p:nvPicPr>
          <p:cNvPr id="18" name="Picture 3" descr="H:\Users\Laura\Desktop\coverAdulti_2014-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932040" cy="688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sellaDiTesto 18"/>
          <p:cNvSpPr txBox="1"/>
          <p:nvPr/>
        </p:nvSpPr>
        <p:spPr>
          <a:xfrm>
            <a:off x="5103457" y="1285016"/>
            <a:ext cx="40405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guida Adulti</a:t>
            </a:r>
            <a:endParaRPr lang="it-IT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420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Autofit/>
          </a:bodyPr>
          <a:lstStyle/>
          <a:p>
            <a:r>
              <a:rPr lang="it-IT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Presentazione della guida</a:t>
            </a:r>
            <a:br>
              <a:rPr lang="it-IT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 d’Autore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51720" y="2636912"/>
            <a:ext cx="5699370" cy="3258428"/>
          </a:xfrm>
        </p:spPr>
        <p:txBody>
          <a:bodyPr>
            <a:normAutofit/>
          </a:bodyPr>
          <a:lstStyle/>
          <a:p>
            <a:r>
              <a:rPr lang="it-IT" dirty="0" smtClean="0"/>
              <a:t>1° </a:t>
            </a:r>
            <a:r>
              <a:rPr lang="it-IT" dirty="0"/>
              <a:t>tappa: </a:t>
            </a:r>
            <a:r>
              <a:rPr lang="it-IT" b="1" dirty="0"/>
              <a:t>In ricerca</a:t>
            </a:r>
            <a:endParaRPr lang="it-IT" dirty="0"/>
          </a:p>
          <a:p>
            <a:r>
              <a:rPr lang="it-IT" dirty="0" smtClean="0"/>
              <a:t>2° </a:t>
            </a:r>
            <a:r>
              <a:rPr lang="it-IT" dirty="0"/>
              <a:t>tappa: </a:t>
            </a:r>
            <a:r>
              <a:rPr lang="it-IT" b="1" dirty="0"/>
              <a:t>Con speranza</a:t>
            </a:r>
            <a:endParaRPr lang="it-IT" dirty="0"/>
          </a:p>
          <a:p>
            <a:r>
              <a:rPr lang="it-IT" dirty="0" smtClean="0"/>
              <a:t>3° </a:t>
            </a:r>
            <a:r>
              <a:rPr lang="it-IT" dirty="0"/>
              <a:t>tappa: </a:t>
            </a:r>
            <a:r>
              <a:rPr lang="it-IT" b="1" dirty="0"/>
              <a:t>Affidabili</a:t>
            </a:r>
            <a:endParaRPr lang="it-IT" dirty="0"/>
          </a:p>
          <a:p>
            <a:r>
              <a:rPr lang="it-IT" dirty="0" smtClean="0"/>
              <a:t>4° </a:t>
            </a:r>
            <a:r>
              <a:rPr lang="it-IT" dirty="0"/>
              <a:t>tappa: </a:t>
            </a:r>
            <a:r>
              <a:rPr lang="it-IT" b="1" dirty="0" err="1"/>
              <a:t>Contempl</a:t>
            </a:r>
            <a:r>
              <a:rPr lang="it-IT" b="1" dirty="0"/>
              <a:t>-attivi </a:t>
            </a:r>
            <a:endParaRPr lang="it-IT" dirty="0"/>
          </a:p>
          <a:p>
            <a:r>
              <a:rPr lang="it-IT" dirty="0" smtClean="0"/>
              <a:t>5° </a:t>
            </a:r>
            <a:r>
              <a:rPr lang="it-IT" dirty="0"/>
              <a:t>tappa: </a:t>
            </a:r>
            <a:r>
              <a:rPr lang="it-IT" b="1" dirty="0" smtClean="0"/>
              <a:t>Unificati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351" y="0"/>
            <a:ext cx="1763688" cy="396802"/>
          </a:xfrm>
          <a:prstGeom prst="rect">
            <a:avLst/>
          </a:prstGeom>
        </p:spPr>
      </p:pic>
      <p:pic>
        <p:nvPicPr>
          <p:cNvPr id="5" name="Picture 3" descr="H:\Users\Laura\Desktop\coverAdulti_2014-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00" y="0"/>
            <a:ext cx="1622673" cy="226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50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59793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Presentazione della guida</a:t>
            </a:r>
            <a:b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 d’Autore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027718"/>
            <a:ext cx="8229600" cy="483028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it-IT" sz="4000" b="1" dirty="0" smtClean="0"/>
              <a:t>Le schede di mediazione diocesana</a:t>
            </a:r>
          </a:p>
          <a:p>
            <a:pPr marL="0" indent="0">
              <a:buNone/>
            </a:pPr>
            <a:endParaRPr lang="it-IT" sz="4000" dirty="0"/>
          </a:p>
          <a:p>
            <a:pPr marL="514350" lvl="0" indent="-514350">
              <a:buFont typeface="+mj-lt"/>
              <a:buAutoNum type="arabicPeriod"/>
            </a:pPr>
            <a:r>
              <a:rPr lang="it-IT" b="1" dirty="0"/>
              <a:t>Icona </a:t>
            </a:r>
            <a:r>
              <a:rPr lang="it-IT" b="1" dirty="0" smtClean="0"/>
              <a:t>biblica</a:t>
            </a:r>
          </a:p>
          <a:p>
            <a:pPr marL="514350" lvl="0" indent="-514350">
              <a:buFont typeface="+mj-lt"/>
              <a:buAutoNum type="arabicPeriod"/>
            </a:pPr>
            <a:r>
              <a:rPr lang="it-IT" dirty="0" smtClean="0"/>
              <a:t>Le </a:t>
            </a:r>
            <a:r>
              <a:rPr lang="it-IT" i="1" dirty="0"/>
              <a:t>difficoltà</a:t>
            </a:r>
            <a:r>
              <a:rPr lang="it-IT" dirty="0"/>
              <a:t> di </a:t>
            </a:r>
            <a:r>
              <a:rPr lang="it-IT" dirty="0" smtClean="0"/>
              <a:t>oggi: </a:t>
            </a:r>
            <a:r>
              <a:rPr lang="it-IT" dirty="0"/>
              <a:t>frammentazione della vita e dell’identità delle persone. </a:t>
            </a:r>
            <a:r>
              <a:rPr lang="it-IT" dirty="0" smtClean="0"/>
              <a:t>Riscoprire </a:t>
            </a:r>
            <a:r>
              <a:rPr lang="it-IT" dirty="0"/>
              <a:t>il senso </a:t>
            </a:r>
            <a:r>
              <a:rPr lang="it-IT" dirty="0" smtClean="0"/>
              <a:t>dell’</a:t>
            </a:r>
            <a:r>
              <a:rPr lang="it-IT" b="1" dirty="0" smtClean="0"/>
              <a:t>appartenenza</a:t>
            </a:r>
          </a:p>
          <a:p>
            <a:pPr marL="514350" lvl="0" indent="-514350">
              <a:buFont typeface="+mj-lt"/>
              <a:buAutoNum type="arabicPeriod"/>
            </a:pPr>
            <a:r>
              <a:rPr lang="it-IT" dirty="0" smtClean="0"/>
              <a:t>La </a:t>
            </a:r>
            <a:r>
              <a:rPr lang="it-IT" i="1" dirty="0"/>
              <a:t>ricerca</a:t>
            </a:r>
            <a:r>
              <a:rPr lang="it-IT" dirty="0"/>
              <a:t> come inizio del percorso di </a:t>
            </a:r>
            <a:r>
              <a:rPr lang="it-IT" b="1" dirty="0"/>
              <a:t>riunificazione</a:t>
            </a:r>
            <a:r>
              <a:rPr lang="it-IT" dirty="0"/>
              <a:t> della persona.  </a:t>
            </a:r>
          </a:p>
          <a:p>
            <a:pPr marL="514350" lvl="0" indent="-514350">
              <a:buFont typeface="+mj-lt"/>
              <a:buAutoNum type="arabicPeriod"/>
            </a:pPr>
            <a:r>
              <a:rPr lang="it-IT" dirty="0" smtClean="0"/>
              <a:t>Riscoprire </a:t>
            </a:r>
            <a:r>
              <a:rPr lang="it-IT" dirty="0"/>
              <a:t>la </a:t>
            </a:r>
            <a:r>
              <a:rPr lang="it-IT" b="1" dirty="0"/>
              <a:t>gioia</a:t>
            </a:r>
            <a:r>
              <a:rPr lang="it-IT" dirty="0"/>
              <a:t> vera</a:t>
            </a:r>
          </a:p>
          <a:p>
            <a:pPr marL="514350" lvl="0" indent="-514350">
              <a:buFont typeface="+mj-lt"/>
              <a:buAutoNum type="arabicPeriod"/>
            </a:pPr>
            <a:r>
              <a:rPr lang="it-IT" dirty="0"/>
              <a:t>Come affrontare le </a:t>
            </a:r>
            <a:r>
              <a:rPr lang="it-IT" i="1" dirty="0"/>
              <a:t>paure</a:t>
            </a:r>
            <a:r>
              <a:rPr lang="it-IT" dirty="0"/>
              <a:t> che ci ostacolano nel percorso di unificazione attraverso la virtù della </a:t>
            </a:r>
            <a:r>
              <a:rPr lang="it-IT" b="1" dirty="0"/>
              <a:t>speranza</a:t>
            </a:r>
            <a:r>
              <a:rPr lang="it-IT" dirty="0"/>
              <a:t>. </a:t>
            </a:r>
          </a:p>
          <a:p>
            <a:pPr marL="514350" lvl="0" indent="-514350">
              <a:buFont typeface="+mj-lt"/>
              <a:buAutoNum type="arabicPeriod"/>
            </a:pPr>
            <a:r>
              <a:rPr lang="it-IT" dirty="0" smtClean="0"/>
              <a:t>Superare </a:t>
            </a:r>
            <a:r>
              <a:rPr lang="it-IT" dirty="0"/>
              <a:t>le </a:t>
            </a:r>
            <a:r>
              <a:rPr lang="it-IT" i="1" dirty="0"/>
              <a:t>crisi</a:t>
            </a:r>
            <a:r>
              <a:rPr lang="it-IT" dirty="0"/>
              <a:t> uscendone </a:t>
            </a:r>
            <a:r>
              <a:rPr lang="it-IT" b="1" dirty="0"/>
              <a:t>più forti </a:t>
            </a:r>
          </a:p>
          <a:p>
            <a:pPr marL="514350" lvl="0" indent="-514350">
              <a:buFont typeface="+mj-lt"/>
              <a:buAutoNum type="arabicPeriod"/>
            </a:pPr>
            <a:r>
              <a:rPr lang="it-IT" dirty="0"/>
              <a:t>Superare la tentazione </a:t>
            </a:r>
            <a:r>
              <a:rPr lang="it-IT" i="1" dirty="0"/>
              <a:t>all’intimismo</a:t>
            </a:r>
            <a:r>
              <a:rPr lang="it-IT" dirty="0"/>
              <a:t> imparando a vivere gli </a:t>
            </a:r>
            <a:r>
              <a:rPr lang="it-IT" b="1" dirty="0"/>
              <a:t>aspetti contemplativi di una vita pratica</a:t>
            </a:r>
          </a:p>
          <a:p>
            <a:pPr marL="514350" lvl="0" indent="-514350">
              <a:buFont typeface="+mj-lt"/>
              <a:buAutoNum type="arabicPeriod"/>
            </a:pPr>
            <a:r>
              <a:rPr lang="it-IT" dirty="0" smtClean="0"/>
              <a:t>Riconoscere </a:t>
            </a:r>
            <a:r>
              <a:rPr lang="it-IT" dirty="0"/>
              <a:t>e ricapitolare Gesù nella nostra vita per trovarne il senso </a:t>
            </a:r>
            <a:r>
              <a:rPr lang="it-IT" dirty="0">
                <a:sym typeface="Wingdings"/>
              </a:rPr>
              <a:t></a:t>
            </a:r>
            <a:r>
              <a:rPr lang="it-IT" dirty="0"/>
              <a:t> il </a:t>
            </a:r>
            <a:r>
              <a:rPr lang="it-IT" b="1" dirty="0"/>
              <a:t>discernimento</a:t>
            </a:r>
            <a:r>
              <a:rPr lang="it-IT" dirty="0"/>
              <a:t> spirituale.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0"/>
            <a:ext cx="1763688" cy="396802"/>
          </a:xfrm>
          <a:prstGeom prst="rect">
            <a:avLst/>
          </a:prstGeom>
        </p:spPr>
      </p:pic>
      <p:pic>
        <p:nvPicPr>
          <p:cNvPr id="5" name="Picture 3" descr="H:\Users\Laura\Desktop\coverAdulti_2014-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5148" cy="196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55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59793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Presentazione della guida</a:t>
            </a:r>
            <a:b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 d’Autore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0"/>
            <a:ext cx="1763688" cy="396802"/>
          </a:xfrm>
          <a:prstGeom prst="rect">
            <a:avLst/>
          </a:prstGeom>
        </p:spPr>
      </p:pic>
      <p:pic>
        <p:nvPicPr>
          <p:cNvPr id="5" name="Picture 3" descr="H:\Users\Laura\Desktop\coverAdulti_2014-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5148" cy="196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82"/>
          <a:stretch/>
        </p:blipFill>
        <p:spPr bwMode="auto">
          <a:xfrm>
            <a:off x="912726" y="2541620"/>
            <a:ext cx="7523484" cy="431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912726" y="2110939"/>
            <a:ext cx="284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p</a:t>
            </a:r>
            <a:r>
              <a:rPr lang="it-IT" i="1" dirty="0" smtClean="0"/>
              <a:t>er collaborare insieme …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155375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812</TotalTime>
  <Words>1197</Words>
  <Application>Microsoft Office PowerPoint</Application>
  <PresentationFormat>Presentazione su schermo (4:3)</PresentationFormat>
  <Paragraphs>186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Tema di Office</vt:lpstr>
      <vt:lpstr>Presentazione standard di PowerPoint</vt:lpstr>
      <vt:lpstr>LA PARROCCHIA</vt:lpstr>
      <vt:lpstr>ADULTI en salida</vt:lpstr>
      <vt:lpstr>ADULTI di AC = responsabilità essere associazione = valore aggiunto</vt:lpstr>
      <vt:lpstr>ADULTI di AC = condividere essere associazione = valore aggiunto</vt:lpstr>
      <vt:lpstr>Presentazione standard di PowerPoint</vt:lpstr>
      <vt:lpstr>Presentazione della guida Vita d’Autore</vt:lpstr>
      <vt:lpstr>Presentazione della guida Vita d’Autore</vt:lpstr>
      <vt:lpstr>Presentazione della guida Vita d’Autore</vt:lpstr>
      <vt:lpstr>Attività dell’anno</vt:lpstr>
      <vt:lpstr>Attività dell’anno</vt:lpstr>
      <vt:lpstr>Attività dell’anno</vt:lpstr>
      <vt:lpstr>Attività dell’anno Incontri sull’Evangelii Gaudium</vt:lpstr>
      <vt:lpstr>Attività dell’anno Incontri sull’Evangelii Gaudium</vt:lpstr>
      <vt:lpstr>Scuola Educatori Responsabili Animatori</vt:lpstr>
      <vt:lpstr>Scuola Educatori Responsabili Animatori</vt:lpstr>
      <vt:lpstr>Presentazione standard di PowerPoint</vt:lpstr>
      <vt:lpstr>PROGETTO GENITORI</vt:lpstr>
      <vt:lpstr>PROGETTO GENITORI</vt:lpstr>
      <vt:lpstr>Presentazione standard di PowerPoint</vt:lpstr>
      <vt:lpstr>SCUOLA DELLA PAROLA</vt:lpstr>
      <vt:lpstr>MLAC</vt:lpstr>
      <vt:lpstr>Giovani Coppie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Laura</dc:creator>
  <cp:lastModifiedBy>Laura</cp:lastModifiedBy>
  <cp:revision>61</cp:revision>
  <dcterms:created xsi:type="dcterms:W3CDTF">2014-09-09T10:39:50Z</dcterms:created>
  <dcterms:modified xsi:type="dcterms:W3CDTF">2014-09-20T05:08:15Z</dcterms:modified>
</cp:coreProperties>
</file>