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6" r:id="rId2"/>
    <p:sldId id="274" r:id="rId3"/>
    <p:sldId id="275" r:id="rId4"/>
    <p:sldId id="257" r:id="rId5"/>
    <p:sldId id="258" r:id="rId6"/>
    <p:sldId id="281" r:id="rId7"/>
    <p:sldId id="277" r:id="rId8"/>
    <p:sldId id="278" r:id="rId9"/>
    <p:sldId id="280" r:id="rId10"/>
    <p:sldId id="285" r:id="rId11"/>
    <p:sldId id="260" r:id="rId12"/>
    <p:sldId id="286" r:id="rId13"/>
    <p:sldId id="283" r:id="rId14"/>
    <p:sldId id="284" r:id="rId15"/>
    <p:sldId id="263" r:id="rId16"/>
    <p:sldId id="288" r:id="rId17"/>
    <p:sldId id="287" r:id="rId18"/>
    <p:sldId id="264" r:id="rId19"/>
    <p:sldId id="293" r:id="rId20"/>
    <p:sldId id="267" r:id="rId21"/>
    <p:sldId id="294"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256"/>
    <a:srgbClr val="A4D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87074" autoAdjust="0"/>
  </p:normalViewPr>
  <p:slideViewPr>
    <p:cSldViewPr snapToGrid="0">
      <p:cViewPr varScale="1">
        <p:scale>
          <a:sx n="80" d="100"/>
          <a:sy n="80" d="100"/>
        </p:scale>
        <p:origin x="870" y="90"/>
      </p:cViewPr>
      <p:guideLst>
        <p:guide orient="horz" pos="2160"/>
        <p:guide pos="3840"/>
      </p:guideLst>
    </p:cSldViewPr>
  </p:slideViewPr>
  <p:outlineViewPr>
    <p:cViewPr>
      <p:scale>
        <a:sx n="33" d="100"/>
        <a:sy n="33" d="100"/>
      </p:scale>
      <p:origin x="0" y="-213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25C60-F58E-428E-B05C-C1E092C0A6C4}" type="datetimeFigureOut">
              <a:rPr lang="it-IT" smtClean="0"/>
              <a:t>25/01/2015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66F37-00EA-4431-AB53-B861D343B453}" type="slidenum">
              <a:rPr lang="it-IT" smtClean="0"/>
              <a:t>‹N›</a:t>
            </a:fld>
            <a:endParaRPr lang="it-IT"/>
          </a:p>
        </p:txBody>
      </p:sp>
    </p:spTree>
    <p:extLst>
      <p:ext uri="{BB962C8B-B14F-4D97-AF65-F5344CB8AC3E}">
        <p14:creationId xmlns:p14="http://schemas.microsoft.com/office/powerpoint/2010/main" val="377801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D666F37-00EA-4431-AB53-B861D343B453}" type="slidenum">
              <a:rPr lang="it-IT" smtClean="0"/>
              <a:t>4</a:t>
            </a:fld>
            <a:endParaRPr lang="it-IT"/>
          </a:p>
        </p:txBody>
      </p:sp>
    </p:spTree>
    <p:extLst>
      <p:ext uri="{BB962C8B-B14F-4D97-AF65-F5344CB8AC3E}">
        <p14:creationId xmlns:p14="http://schemas.microsoft.com/office/powerpoint/2010/main" val="219621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666F37-00EA-4431-AB53-B861D343B453}" type="slidenum">
              <a:rPr lang="it-IT" smtClean="0"/>
              <a:t>10</a:t>
            </a:fld>
            <a:endParaRPr lang="it-IT"/>
          </a:p>
        </p:txBody>
      </p:sp>
    </p:spTree>
    <p:extLst>
      <p:ext uri="{BB962C8B-B14F-4D97-AF65-F5344CB8AC3E}">
        <p14:creationId xmlns:p14="http://schemas.microsoft.com/office/powerpoint/2010/main" val="22771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666F37-00EA-4431-AB53-B861D343B453}" type="slidenum">
              <a:rPr lang="it-IT" smtClean="0"/>
              <a:t>15</a:t>
            </a:fld>
            <a:endParaRPr lang="it-IT"/>
          </a:p>
        </p:txBody>
      </p:sp>
    </p:spTree>
    <p:extLst>
      <p:ext uri="{BB962C8B-B14F-4D97-AF65-F5344CB8AC3E}">
        <p14:creationId xmlns:p14="http://schemas.microsoft.com/office/powerpoint/2010/main" val="245761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666F37-00EA-4431-AB53-B861D343B453}" type="slidenum">
              <a:rPr lang="it-IT" smtClean="0"/>
              <a:t>16</a:t>
            </a:fld>
            <a:endParaRPr lang="it-IT"/>
          </a:p>
        </p:txBody>
      </p:sp>
    </p:spTree>
    <p:extLst>
      <p:ext uri="{BB962C8B-B14F-4D97-AF65-F5344CB8AC3E}">
        <p14:creationId xmlns:p14="http://schemas.microsoft.com/office/powerpoint/2010/main" val="343352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95F7C77-B1DA-40C4-90A6-3D1634B9A1B0}" type="datetimeFigureOut">
              <a:rPr lang="it-IT" smtClean="0"/>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141157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5F7C77-B1DA-40C4-90A6-3D1634B9A1B0}" type="datetimeFigureOut">
              <a:rPr lang="it-IT" smtClean="0"/>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374738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5F7C77-B1DA-40C4-90A6-3D1634B9A1B0}" type="datetimeFigureOut">
              <a:rPr lang="it-IT" smtClean="0"/>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271009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5F7C77-B1DA-40C4-90A6-3D1634B9A1B0}" type="datetimeFigureOut">
              <a:rPr lang="it-IT" smtClean="0"/>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49472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95F7C77-B1DA-40C4-90A6-3D1634B9A1B0}" type="datetimeFigureOut">
              <a:rPr lang="it-IT" smtClean="0"/>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406339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95F7C77-B1DA-40C4-90A6-3D1634B9A1B0}" type="datetimeFigureOut">
              <a:rPr lang="it-IT" smtClean="0"/>
              <a:t>25/01/2015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92230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95F7C77-B1DA-40C4-90A6-3D1634B9A1B0}" type="datetimeFigureOut">
              <a:rPr lang="it-IT" smtClean="0"/>
              <a:t>25/01/2015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235639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95F7C77-B1DA-40C4-90A6-3D1634B9A1B0}" type="datetimeFigureOut">
              <a:rPr lang="it-IT" smtClean="0"/>
              <a:t>25/01/2015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23009181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95F7C77-B1DA-40C4-90A6-3D1634B9A1B0}" type="datetimeFigureOut">
              <a:rPr lang="it-IT" smtClean="0"/>
              <a:t>25/01/2015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332008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5F7C77-B1DA-40C4-90A6-3D1634B9A1B0}" type="datetimeFigureOut">
              <a:rPr lang="it-IT" smtClean="0"/>
              <a:t>25/01/2015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186391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5F7C77-B1DA-40C4-90A6-3D1634B9A1B0}" type="datetimeFigureOut">
              <a:rPr lang="it-IT" smtClean="0"/>
              <a:t>25/01/2015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34F0E1-EA47-449D-A936-DB5E12B9B74F}" type="slidenum">
              <a:rPr lang="it-IT" smtClean="0"/>
              <a:t>‹N›</a:t>
            </a:fld>
            <a:endParaRPr lang="it-IT"/>
          </a:p>
        </p:txBody>
      </p:sp>
    </p:spTree>
    <p:extLst>
      <p:ext uri="{BB962C8B-B14F-4D97-AF65-F5344CB8AC3E}">
        <p14:creationId xmlns:p14="http://schemas.microsoft.com/office/powerpoint/2010/main" val="214251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F7C77-B1DA-40C4-90A6-3D1634B9A1B0}" type="datetimeFigureOut">
              <a:rPr lang="it-IT" smtClean="0"/>
              <a:t>25/01/2015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F0E1-EA47-449D-A936-DB5E12B9B74F}" type="slidenum">
              <a:rPr lang="it-IT" smtClean="0"/>
              <a:t>‹N›</a:t>
            </a:fld>
            <a:endParaRPr lang="it-IT"/>
          </a:p>
        </p:txBody>
      </p:sp>
    </p:spTree>
    <p:extLst>
      <p:ext uri="{BB962C8B-B14F-4D97-AF65-F5344CB8AC3E}">
        <p14:creationId xmlns:p14="http://schemas.microsoft.com/office/powerpoint/2010/main" val="1886811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10515600" cy="1600200"/>
          </a:xfrm>
          <a:solidFill>
            <a:schemeClr val="accent4">
              <a:lumMod val="40000"/>
              <a:lumOff val="60000"/>
            </a:schemeClr>
          </a:solidFill>
          <a:ln>
            <a:solidFill>
              <a:schemeClr val="accent5">
                <a:lumMod val="50000"/>
              </a:schemeClr>
            </a:solidFill>
          </a:ln>
        </p:spPr>
        <p:txBody>
          <a:bodyPr>
            <a:noAutofit/>
          </a:bodyPr>
          <a:lstStyle/>
          <a:p>
            <a:pPr algn="ctr"/>
            <a:r>
              <a:rPr lang="it-IT" sz="4500" b="1" dirty="0" smtClean="0">
                <a:solidFill>
                  <a:srgbClr val="FF0000"/>
                </a:solidFill>
                <a:latin typeface="+mn-lt"/>
              </a:rPr>
              <a:t>IO CRESCERÒ … </a:t>
            </a:r>
            <a:br>
              <a:rPr lang="it-IT" sz="4500" b="1" dirty="0" smtClean="0">
                <a:solidFill>
                  <a:srgbClr val="FF0000"/>
                </a:solidFill>
                <a:latin typeface="+mn-lt"/>
              </a:rPr>
            </a:br>
            <a:r>
              <a:rPr lang="it-IT" sz="4500" b="1" dirty="0" smtClean="0">
                <a:solidFill>
                  <a:srgbClr val="FF0000"/>
                </a:solidFill>
                <a:latin typeface="+mn-lt"/>
              </a:rPr>
              <a:t>SICURO PER IL MONDO ANDR</a:t>
            </a:r>
            <a:r>
              <a:rPr lang="it-IT" sz="4500" b="1" dirty="0">
                <a:solidFill>
                  <a:srgbClr val="FF0000"/>
                </a:solidFill>
                <a:latin typeface="+mn-lt"/>
              </a:rPr>
              <a:t>Ò</a:t>
            </a:r>
          </a:p>
        </p:txBody>
      </p:sp>
      <p:sp>
        <p:nvSpPr>
          <p:cNvPr id="4" name="Segnaposto testo 3"/>
          <p:cNvSpPr>
            <a:spLocks noGrp="1"/>
          </p:cNvSpPr>
          <p:nvPr>
            <p:ph type="body" sz="half" idx="2"/>
          </p:nvPr>
        </p:nvSpPr>
        <p:spPr>
          <a:xfrm>
            <a:off x="839788" y="2500408"/>
            <a:ext cx="3895985" cy="3370997"/>
          </a:xfrm>
        </p:spPr>
        <p:txBody>
          <a:bodyPr>
            <a:normAutofit fontScale="92500" lnSpcReduction="20000"/>
          </a:bodyPr>
          <a:lstStyle/>
          <a:p>
            <a:pPr algn="ctr"/>
            <a:r>
              <a:rPr lang="it-IT" sz="3500" b="1" dirty="0" smtClean="0"/>
              <a:t>LA FIDUCIA NECESSARIA PER CRESCERE, </a:t>
            </a:r>
          </a:p>
          <a:p>
            <a:pPr algn="ctr"/>
            <a:r>
              <a:rPr lang="it-IT" sz="3500" b="1" dirty="0" smtClean="0"/>
              <a:t>NELLA RELAZIONE GENITORI-FIGLI</a:t>
            </a:r>
          </a:p>
          <a:p>
            <a:pPr algn="ctr"/>
            <a:endParaRPr lang="it-IT" sz="3500" b="1" dirty="0"/>
          </a:p>
          <a:p>
            <a:pPr algn="ctr"/>
            <a:r>
              <a:rPr lang="it-IT" sz="2200" dirty="0" smtClean="0"/>
              <a:t>Parrocchia di S. Agata, Imola, </a:t>
            </a:r>
          </a:p>
          <a:p>
            <a:pPr algn="ctr"/>
            <a:r>
              <a:rPr lang="it-IT" sz="2200" dirty="0" smtClean="0"/>
              <a:t>24 gennaio 2015</a:t>
            </a:r>
            <a:endParaRPr lang="it-IT" sz="22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387" y="2290981"/>
            <a:ext cx="5745002" cy="4211922"/>
          </a:xfrm>
          <a:prstGeom prst="rect">
            <a:avLst/>
          </a:prstGeom>
          <a:ln>
            <a:solidFill>
              <a:schemeClr val="accent5">
                <a:lumMod val="50000"/>
              </a:schemeClr>
            </a:solidFill>
          </a:ln>
        </p:spPr>
      </p:pic>
      <p:sp>
        <p:nvSpPr>
          <p:cNvPr id="3" name="CasellaDiTesto 2"/>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47061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054242"/>
          </a:xfrm>
        </p:spPr>
        <p:txBody>
          <a:bodyPr/>
          <a:lstStyle/>
          <a:p>
            <a:pPr algn="ctr"/>
            <a:r>
              <a:rPr lang="it-IT" b="1" dirty="0" smtClean="0">
                <a:latin typeface="Bookman Old Style" panose="02050604050505020204" pitchFamily="18" charset="0"/>
              </a:rPr>
              <a:t>Perché parlare di </a:t>
            </a:r>
            <a:r>
              <a:rPr lang="it-IT" b="1" dirty="0" smtClean="0">
                <a:solidFill>
                  <a:srgbClr val="FF0000"/>
                </a:solidFill>
                <a:latin typeface="Bookman Old Style" panose="02050604050505020204" pitchFamily="18" charset="0"/>
              </a:rPr>
              <a:t>FIDUCIA</a:t>
            </a:r>
            <a:r>
              <a:rPr lang="it-IT" b="1" dirty="0" smtClean="0">
                <a:latin typeface="Bookman Old Style" panose="02050604050505020204" pitchFamily="18" charset="0"/>
              </a:rPr>
              <a:t>?</a:t>
            </a:r>
            <a:endParaRPr lang="it-IT" b="1" dirty="0">
              <a:latin typeface="Bookman Old Style" panose="02050604050505020204" pitchFamily="18" charset="0"/>
            </a:endParaRPr>
          </a:p>
        </p:txBody>
      </p:sp>
      <p:sp>
        <p:nvSpPr>
          <p:cNvPr id="4" name="CasellaDiTesto 3"/>
          <p:cNvSpPr txBox="1"/>
          <p:nvPr/>
        </p:nvSpPr>
        <p:spPr>
          <a:xfrm>
            <a:off x="887451" y="1370678"/>
            <a:ext cx="9116704" cy="1631216"/>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r>
              <a:rPr lang="it-IT" sz="3500" b="1" dirty="0" smtClean="0">
                <a:solidFill>
                  <a:srgbClr val="FF0000"/>
                </a:solidFill>
              </a:rPr>
              <a:t>La fiducia:</a:t>
            </a:r>
          </a:p>
          <a:p>
            <a:pPr marL="457200" indent="-457200">
              <a:buFont typeface="Wingdings" panose="05000000000000000000" pitchFamily="2" charset="2"/>
              <a:buChar char="ü"/>
            </a:pPr>
            <a:r>
              <a:rPr lang="it-IT" sz="3500" b="1" dirty="0" smtClean="0"/>
              <a:t> </a:t>
            </a:r>
            <a:r>
              <a:rPr lang="it-IT" sz="3000" b="1" dirty="0" smtClean="0"/>
              <a:t>è un bene spirituale e morale…</a:t>
            </a:r>
          </a:p>
          <a:p>
            <a:pPr marL="457200" indent="-457200">
              <a:buFont typeface="Wingdings" panose="05000000000000000000" pitchFamily="2" charset="2"/>
              <a:buChar char="ü"/>
            </a:pPr>
            <a:r>
              <a:rPr lang="it-IT" sz="3000" b="1" dirty="0"/>
              <a:t>a</a:t>
            </a:r>
            <a:r>
              <a:rPr lang="it-IT" sz="3000" b="1" dirty="0" smtClean="0"/>
              <a:t>ppartiene alla sfera personale e sociale…</a:t>
            </a:r>
            <a:endParaRPr lang="it-IT" sz="3000" b="1" dirty="0"/>
          </a:p>
        </p:txBody>
      </p:sp>
      <p:sp>
        <p:nvSpPr>
          <p:cNvPr id="6" name="CasellaDiTesto 5"/>
          <p:cNvSpPr txBox="1"/>
          <p:nvPr/>
        </p:nvSpPr>
        <p:spPr>
          <a:xfrm>
            <a:off x="2288861" y="3198284"/>
            <a:ext cx="7165075" cy="938719"/>
          </a:xfrm>
          <a:prstGeom prst="rect">
            <a:avLst/>
          </a:prstGeom>
          <a:noFill/>
        </p:spPr>
        <p:txBody>
          <a:bodyPr wrap="square" rtlCol="0">
            <a:spAutoFit/>
          </a:bodyPr>
          <a:lstStyle/>
          <a:p>
            <a:pPr algn="ctr"/>
            <a:r>
              <a:rPr lang="it-IT" sz="3000" b="1" dirty="0" smtClean="0"/>
              <a:t>Maritain</a:t>
            </a:r>
            <a:r>
              <a:rPr lang="it-IT" sz="3000" dirty="0" smtClean="0"/>
              <a:t>:</a:t>
            </a:r>
            <a:r>
              <a:rPr lang="it-IT" sz="3000" dirty="0" smtClean="0">
                <a:solidFill>
                  <a:srgbClr val="FF0000"/>
                </a:solidFill>
              </a:rPr>
              <a:t> </a:t>
            </a:r>
            <a:r>
              <a:rPr lang="it-IT" sz="3000" b="1" dirty="0" smtClean="0">
                <a:solidFill>
                  <a:srgbClr val="FF0000"/>
                </a:solidFill>
              </a:rPr>
              <a:t>l’esistere volentieri … </a:t>
            </a:r>
          </a:p>
          <a:p>
            <a:pPr algn="ctr"/>
            <a:r>
              <a:rPr lang="it-IT" sz="2500" b="1" dirty="0" smtClean="0">
                <a:solidFill>
                  <a:srgbClr val="FF0000"/>
                </a:solidFill>
              </a:rPr>
              <a:t>                … liberando le energie…</a:t>
            </a:r>
            <a:endParaRPr lang="it-IT" sz="2500" b="1" dirty="0">
              <a:solidFill>
                <a:srgbClr val="FF0000"/>
              </a:solidFill>
            </a:endParaRPr>
          </a:p>
        </p:txBody>
      </p:sp>
      <p:sp>
        <p:nvSpPr>
          <p:cNvPr id="9" name="CasellaDiTesto 8"/>
          <p:cNvSpPr txBox="1"/>
          <p:nvPr/>
        </p:nvSpPr>
        <p:spPr>
          <a:xfrm>
            <a:off x="887451" y="4183332"/>
            <a:ext cx="9258906" cy="1754326"/>
          </a:xfrm>
          <a:prstGeom prst="rect">
            <a:avLst/>
          </a:prstGeom>
          <a:solidFill>
            <a:schemeClr val="accent4">
              <a:lumMod val="40000"/>
              <a:lumOff val="60000"/>
            </a:schemeClr>
          </a:solidFill>
          <a:ln>
            <a:solidFill>
              <a:srgbClr val="002060"/>
            </a:solidFill>
          </a:ln>
        </p:spPr>
        <p:txBody>
          <a:bodyPr wrap="square" rtlCol="0">
            <a:spAutoFit/>
          </a:bodyPr>
          <a:lstStyle/>
          <a:p>
            <a:pPr marL="285750" indent="-285750">
              <a:buFont typeface="Wingdings" panose="05000000000000000000" pitchFamily="2" charset="2"/>
              <a:buChar char="ü"/>
            </a:pPr>
            <a:r>
              <a:rPr lang="it-IT" sz="3000" b="1" dirty="0" smtClean="0"/>
              <a:t> è disposizione fondamentale per vivere …</a:t>
            </a:r>
          </a:p>
          <a:p>
            <a:pPr marL="285750" indent="-285750">
              <a:buFont typeface="Wingdings" panose="05000000000000000000" pitchFamily="2" charset="2"/>
              <a:buChar char="ü"/>
            </a:pPr>
            <a:r>
              <a:rPr lang="it-IT" sz="3000" b="1" dirty="0" smtClean="0"/>
              <a:t> è alla base di ogni relazione …</a:t>
            </a:r>
          </a:p>
          <a:p>
            <a:pPr marL="285750" indent="-285750">
              <a:buFont typeface="Wingdings" panose="05000000000000000000" pitchFamily="2" charset="2"/>
              <a:buChar char="ü"/>
            </a:pPr>
            <a:r>
              <a:rPr lang="it-IT" sz="3000" b="1" dirty="0" smtClean="0"/>
              <a:t> è alla base dell’esperienza religiosa e della fede …</a:t>
            </a:r>
          </a:p>
          <a:p>
            <a:endParaRPr lang="it-IT" dirty="0"/>
          </a:p>
        </p:txBody>
      </p:sp>
      <p:sp>
        <p:nvSpPr>
          <p:cNvPr id="14" name="CasellaDiTesto 13"/>
          <p:cNvSpPr txBox="1"/>
          <p:nvPr/>
        </p:nvSpPr>
        <p:spPr>
          <a:xfrm>
            <a:off x="2970787" y="6079066"/>
            <a:ext cx="8816673" cy="477054"/>
          </a:xfrm>
          <a:prstGeom prst="rect">
            <a:avLst/>
          </a:prstGeom>
          <a:solidFill>
            <a:schemeClr val="accent4">
              <a:lumMod val="20000"/>
              <a:lumOff val="80000"/>
            </a:schemeClr>
          </a:solidFill>
        </p:spPr>
        <p:txBody>
          <a:bodyPr wrap="square" rtlCol="0">
            <a:spAutoFit/>
          </a:bodyPr>
          <a:lstStyle/>
          <a:p>
            <a:r>
              <a:rPr lang="it-IT" sz="2500" b="1" dirty="0" smtClean="0"/>
              <a:t>Perché siamo educatori… e se la fiducia si educa… allora … </a:t>
            </a:r>
            <a:endParaRPr lang="it-IT" sz="2500" b="1" dirty="0"/>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745" y="2081041"/>
            <a:ext cx="2999319" cy="2399455"/>
          </a:xfrm>
          <a:prstGeom prst="rect">
            <a:avLst/>
          </a:prstGeom>
          <a:ln>
            <a:solidFill>
              <a:srgbClr val="002060"/>
            </a:solidFill>
          </a:ln>
        </p:spPr>
      </p:pic>
      <p:sp>
        <p:nvSpPr>
          <p:cNvPr id="8" name="CasellaDiTesto 7"/>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19876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a:spLocks noGrp="1"/>
          </p:cNvSpPr>
          <p:nvPr>
            <p:ph type="title"/>
          </p:nvPr>
        </p:nvSpPr>
        <p:spPr/>
        <p:txBody>
          <a:bodyPr/>
          <a:lstStyle/>
          <a:p>
            <a:pPr algn="ctr"/>
            <a:r>
              <a:rPr lang="it-IT" sz="3500" b="1" dirty="0" smtClean="0">
                <a:latin typeface="Bookman Old Style" panose="02050604050505020204" pitchFamily="18" charset="0"/>
              </a:rPr>
              <a:t>TRE TIPI DI FIDUCIA </a:t>
            </a:r>
            <a:r>
              <a:rPr lang="it-IT" sz="1800" b="1" dirty="0" smtClean="0">
                <a:latin typeface="Bookman Old Style" panose="02050604050505020204" pitchFamily="18" charset="0"/>
              </a:rPr>
              <a:t>(DALLA SOCIOLOGIA</a:t>
            </a:r>
            <a:r>
              <a:rPr lang="it-IT" sz="1800" b="1" dirty="0" smtClean="0"/>
              <a:t>)</a:t>
            </a:r>
            <a:endParaRPr lang="it-IT" sz="1800" b="1" dirty="0"/>
          </a:p>
        </p:txBody>
      </p:sp>
      <p:pic>
        <p:nvPicPr>
          <p:cNvPr id="3" name="Immagine 2"/>
          <p:cNvPicPr/>
          <p:nvPr/>
        </p:nvPicPr>
        <p:blipFill>
          <a:blip r:embed="rId2"/>
          <a:stretch>
            <a:fillRect/>
          </a:stretch>
        </p:blipFill>
        <p:spPr>
          <a:xfrm>
            <a:off x="1032387" y="368710"/>
            <a:ext cx="10663083" cy="6017342"/>
          </a:xfrm>
          <a:prstGeom prst="rect">
            <a:avLst/>
          </a:prstGeom>
        </p:spPr>
      </p:pic>
      <p:sp>
        <p:nvSpPr>
          <p:cNvPr id="4" name="CasellaDiTesto 3"/>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2561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0600" y="424119"/>
            <a:ext cx="9613900" cy="1325563"/>
          </a:xfrm>
          <a:solidFill>
            <a:schemeClr val="accent4">
              <a:lumMod val="40000"/>
              <a:lumOff val="60000"/>
            </a:schemeClr>
          </a:solidFill>
          <a:ln>
            <a:solidFill>
              <a:srgbClr val="002060"/>
            </a:solidFill>
          </a:ln>
        </p:spPr>
        <p:txBody>
          <a:bodyPr>
            <a:normAutofit fontScale="90000"/>
          </a:bodyPr>
          <a:lstStyle/>
          <a:p>
            <a:pPr algn="ctr"/>
            <a:r>
              <a:rPr lang="it-IT" sz="3000" b="1" dirty="0" smtClean="0"/>
              <a:t>La fiducia di ciascuno coinvolge gli altri…</a:t>
            </a:r>
            <a:br>
              <a:rPr lang="it-IT" sz="3000" b="1" dirty="0" smtClean="0"/>
            </a:br>
            <a:r>
              <a:rPr lang="it-IT" sz="3000" b="1" dirty="0" smtClean="0"/>
              <a:t>la fiducia è una scommessa sul buono e sul bene … attorno a noi… PER MIGLIORARE IL MONDO…</a:t>
            </a:r>
            <a:endParaRPr lang="it-IT" sz="3000"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932960"/>
            <a:ext cx="2875013" cy="2875013"/>
          </a:xfrm>
          <a:prstGeom prst="rect">
            <a:avLst/>
          </a:prstGeom>
          <a:ln>
            <a:solidFill>
              <a:srgbClr val="002060"/>
            </a:solidFill>
          </a:ln>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949" y="2784124"/>
            <a:ext cx="3588929" cy="3588929"/>
          </a:xfrm>
          <a:prstGeom prst="rect">
            <a:avLst/>
          </a:prstGeom>
          <a:ln>
            <a:solidFill>
              <a:srgbClr val="002060"/>
            </a:solidFill>
          </a:ln>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604" y="2818692"/>
            <a:ext cx="5150962" cy="3554361"/>
          </a:xfrm>
          <a:prstGeom prst="rect">
            <a:avLst/>
          </a:prstGeom>
          <a:ln>
            <a:solidFill>
              <a:srgbClr val="002060"/>
            </a:solidFill>
          </a:ln>
        </p:spPr>
      </p:pic>
      <p:sp>
        <p:nvSpPr>
          <p:cNvPr id="7" name="CasellaDiTesto 6"/>
          <p:cNvSpPr txBox="1"/>
          <p:nvPr/>
        </p:nvSpPr>
        <p:spPr>
          <a:xfrm>
            <a:off x="519949" y="4578588"/>
            <a:ext cx="2413000" cy="1415772"/>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r>
              <a:rPr lang="it-IT" b="1" dirty="0" smtClean="0"/>
              <a:t>Gabriele Guerrini, giovane imolese, progetta ponti antisismici </a:t>
            </a:r>
            <a:r>
              <a:rPr lang="it-IT" sz="1400" dirty="0" smtClean="0"/>
              <a:t>(da Il Nuovo Diario Messaggero)</a:t>
            </a:r>
            <a:endParaRPr lang="it-IT" sz="1400" dirty="0"/>
          </a:p>
        </p:txBody>
      </p:sp>
      <p:sp>
        <p:nvSpPr>
          <p:cNvPr id="8" name="CasellaDiTesto 7"/>
          <p:cNvSpPr txBox="1"/>
          <p:nvPr/>
        </p:nvSpPr>
        <p:spPr>
          <a:xfrm>
            <a:off x="6791635" y="2324100"/>
            <a:ext cx="4914900" cy="646331"/>
          </a:xfrm>
          <a:prstGeom prst="rect">
            <a:avLst/>
          </a:prstGeom>
          <a:solidFill>
            <a:schemeClr val="accent4">
              <a:lumMod val="40000"/>
              <a:lumOff val="60000"/>
            </a:schemeClr>
          </a:solidFill>
          <a:ln>
            <a:solidFill>
              <a:srgbClr val="002060"/>
            </a:solidFill>
          </a:ln>
        </p:spPr>
        <p:txBody>
          <a:bodyPr wrap="square" rtlCol="0">
            <a:spAutoFit/>
          </a:bodyPr>
          <a:lstStyle/>
          <a:p>
            <a:r>
              <a:rPr lang="it-IT" b="1" dirty="0" smtClean="0"/>
              <a:t>Su quell’elicottero qualcuno ha avuto fiducia nel bene che stava facendo…</a:t>
            </a:r>
            <a:endParaRPr lang="it-IT" b="1" dirty="0"/>
          </a:p>
        </p:txBody>
      </p:sp>
      <p:sp>
        <p:nvSpPr>
          <p:cNvPr id="9" name="CasellaDiTesto 8"/>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261554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7257" y="377138"/>
            <a:ext cx="10515600" cy="1325563"/>
          </a:xfrm>
        </p:spPr>
        <p:txBody>
          <a:bodyPr>
            <a:normAutofit/>
          </a:bodyPr>
          <a:lstStyle/>
          <a:p>
            <a:pPr algn="ctr"/>
            <a:r>
              <a:rPr lang="it-IT" sz="5000" b="1" dirty="0" smtClean="0">
                <a:solidFill>
                  <a:srgbClr val="FF0000"/>
                </a:solidFill>
                <a:latin typeface="+mn-lt"/>
              </a:rPr>
              <a:t>Quando</a:t>
            </a:r>
            <a:r>
              <a:rPr lang="it-IT" sz="5000" b="1" dirty="0" smtClean="0">
                <a:latin typeface="+mn-lt"/>
              </a:rPr>
              <a:t> e </a:t>
            </a:r>
            <a:r>
              <a:rPr lang="it-IT" sz="5000" b="1" dirty="0" smtClean="0">
                <a:solidFill>
                  <a:srgbClr val="FF0000"/>
                </a:solidFill>
                <a:latin typeface="+mn-lt"/>
              </a:rPr>
              <a:t>come</a:t>
            </a:r>
            <a:r>
              <a:rPr lang="it-IT" sz="5000" b="1" dirty="0" smtClean="0">
                <a:latin typeface="+mn-lt"/>
              </a:rPr>
              <a:t> NASCE la FIDUCIA?</a:t>
            </a:r>
            <a:endParaRPr lang="it-IT" sz="5000" b="1" dirty="0">
              <a:latin typeface="+mn-lt"/>
            </a:endParaRPr>
          </a:p>
        </p:txBody>
      </p:sp>
      <p:sp>
        <p:nvSpPr>
          <p:cNvPr id="3" name="CasellaDiTesto 2"/>
          <p:cNvSpPr txBox="1"/>
          <p:nvPr/>
        </p:nvSpPr>
        <p:spPr>
          <a:xfrm>
            <a:off x="552598" y="1878848"/>
            <a:ext cx="6073254" cy="2708434"/>
          </a:xfrm>
          <a:prstGeom prst="rect">
            <a:avLst/>
          </a:prstGeom>
          <a:solidFill>
            <a:schemeClr val="accent4">
              <a:lumMod val="40000"/>
              <a:lumOff val="60000"/>
            </a:schemeClr>
          </a:solidFill>
          <a:ln>
            <a:solidFill>
              <a:srgbClr val="002060"/>
            </a:solidFill>
          </a:ln>
        </p:spPr>
        <p:txBody>
          <a:bodyPr wrap="square" rtlCol="0">
            <a:spAutoFit/>
          </a:bodyPr>
          <a:lstStyle/>
          <a:p>
            <a:pPr algn="ctr"/>
            <a:r>
              <a:rPr lang="it-IT" sz="3000" b="1" dirty="0" smtClean="0"/>
              <a:t>TEORIA DELL’ATTACCAMENTO                          </a:t>
            </a:r>
          </a:p>
          <a:p>
            <a:pPr algn="ctr"/>
            <a:r>
              <a:rPr lang="it-IT" sz="2000" b="1" dirty="0" smtClean="0">
                <a:solidFill>
                  <a:srgbClr val="FF0000"/>
                </a:solidFill>
              </a:rPr>
              <a:t>J. BOLWBY</a:t>
            </a:r>
          </a:p>
          <a:p>
            <a:pPr algn="ctr"/>
            <a:endParaRPr lang="it-IT" sz="2000" b="1" dirty="0" smtClean="0"/>
          </a:p>
          <a:p>
            <a:pPr algn="ctr"/>
            <a:r>
              <a:rPr lang="it-IT" sz="2500" b="1" dirty="0" smtClean="0"/>
              <a:t>Primo anno di vita: coccole, contatto fisico, abbracci, carezze, non solo nutrimento… = MI SENTO PROTETTO, SONO SICURO,  SONO IMPORTANTE, VALGO PER QUALCUNO…</a:t>
            </a:r>
            <a:endParaRPr lang="it-IT" sz="2500" b="1" dirty="0"/>
          </a:p>
        </p:txBody>
      </p:sp>
      <p:sp>
        <p:nvSpPr>
          <p:cNvPr id="5" name="CasellaDiTesto 4"/>
          <p:cNvSpPr txBox="1"/>
          <p:nvPr/>
        </p:nvSpPr>
        <p:spPr>
          <a:xfrm>
            <a:off x="1924630" y="5778312"/>
            <a:ext cx="3916611" cy="553998"/>
          </a:xfrm>
          <a:prstGeom prst="rect">
            <a:avLst/>
          </a:prstGeom>
          <a:noFill/>
        </p:spPr>
        <p:txBody>
          <a:bodyPr wrap="square" rtlCol="0">
            <a:spAutoFit/>
          </a:bodyPr>
          <a:lstStyle/>
          <a:p>
            <a:pPr algn="ctr"/>
            <a:r>
              <a:rPr lang="it-IT" sz="3000" b="1" dirty="0" smtClean="0"/>
              <a:t>FIDUCIA DI BASE</a:t>
            </a:r>
            <a:endParaRPr lang="it-IT" sz="3000" b="1"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007" y="2059608"/>
            <a:ext cx="4816524" cy="3612393"/>
          </a:xfrm>
          <a:prstGeom prst="rect">
            <a:avLst/>
          </a:prstGeom>
          <a:ln>
            <a:solidFill>
              <a:srgbClr val="002060"/>
            </a:solidFill>
          </a:ln>
        </p:spPr>
      </p:pic>
      <p:sp>
        <p:nvSpPr>
          <p:cNvPr id="7" name="Freccia in giù 6"/>
          <p:cNvSpPr/>
          <p:nvPr/>
        </p:nvSpPr>
        <p:spPr>
          <a:xfrm>
            <a:off x="3589225" y="469359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24920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57064" y="577787"/>
            <a:ext cx="6073254" cy="4093428"/>
          </a:xfrm>
          <a:prstGeom prst="rect">
            <a:avLst/>
          </a:prstGeom>
          <a:solidFill>
            <a:schemeClr val="accent4">
              <a:lumMod val="40000"/>
              <a:lumOff val="60000"/>
            </a:schemeClr>
          </a:solidFill>
          <a:ln>
            <a:solidFill>
              <a:srgbClr val="002060"/>
            </a:solidFill>
          </a:ln>
        </p:spPr>
        <p:txBody>
          <a:bodyPr wrap="square" rtlCol="0">
            <a:spAutoFit/>
          </a:bodyPr>
          <a:lstStyle/>
          <a:p>
            <a:pPr algn="ctr"/>
            <a:r>
              <a:rPr lang="it-IT" sz="3000" b="1" dirty="0" smtClean="0"/>
              <a:t>TEORIA PSICO-SOCIALE </a:t>
            </a:r>
          </a:p>
          <a:p>
            <a:pPr algn="ctr"/>
            <a:r>
              <a:rPr lang="it-IT" sz="3000" b="1" dirty="0" smtClean="0"/>
              <a:t>(o dei compiti di sviluppo)                          </a:t>
            </a:r>
          </a:p>
          <a:p>
            <a:pPr algn="ctr"/>
            <a:r>
              <a:rPr lang="it-IT" sz="2000" b="1" dirty="0" smtClean="0">
                <a:solidFill>
                  <a:srgbClr val="FF0000"/>
                </a:solidFill>
              </a:rPr>
              <a:t>E. ERIKSON</a:t>
            </a:r>
          </a:p>
          <a:p>
            <a:pPr algn="ctr"/>
            <a:endParaRPr lang="it-IT" sz="2000" b="1" dirty="0" smtClean="0"/>
          </a:p>
          <a:p>
            <a:pPr algn="ctr"/>
            <a:r>
              <a:rPr lang="it-IT" sz="2500" b="1" dirty="0" smtClean="0"/>
              <a:t>L’individuo cresce affrontando problemi, risolvendo problemi,… crisi… </a:t>
            </a:r>
          </a:p>
          <a:p>
            <a:pPr algn="ctr"/>
            <a:r>
              <a:rPr lang="it-IT" sz="3000" b="1" dirty="0" smtClean="0">
                <a:solidFill>
                  <a:srgbClr val="FF0000"/>
                </a:solidFill>
              </a:rPr>
              <a:t>CHI SONO IO? = domanda fondamentale in ogni età della vita</a:t>
            </a:r>
          </a:p>
          <a:p>
            <a:pPr algn="ctr"/>
            <a:endParaRPr lang="it-IT" sz="1500" b="1" dirty="0" smtClean="0"/>
          </a:p>
          <a:p>
            <a:pPr algn="ctr"/>
            <a:r>
              <a:rPr lang="it-IT" sz="2500" b="1" dirty="0" smtClean="0"/>
              <a:t>Dal feedback NASCE la FIDUCIA…</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602" y="2188752"/>
            <a:ext cx="5110621" cy="3400886"/>
          </a:xfrm>
          <a:prstGeom prst="rect">
            <a:avLst/>
          </a:prstGeom>
          <a:ln>
            <a:solidFill>
              <a:schemeClr val="accent5">
                <a:lumMod val="50000"/>
              </a:schemeClr>
            </a:solidFill>
          </a:ln>
        </p:spPr>
      </p:pic>
      <p:sp>
        <p:nvSpPr>
          <p:cNvPr id="4" name="CasellaDiTesto 3"/>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19014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a:spLocks noGrp="1"/>
          </p:cNvSpPr>
          <p:nvPr>
            <p:ph type="title"/>
          </p:nvPr>
        </p:nvSpPr>
        <p:spPr/>
        <p:txBody>
          <a:bodyPr/>
          <a:lstStyle/>
          <a:p>
            <a:endParaRPr lang="it-IT" dirty="0"/>
          </a:p>
        </p:txBody>
      </p:sp>
      <p:sp>
        <p:nvSpPr>
          <p:cNvPr id="5" name="CasellaDiTesto 4"/>
          <p:cNvSpPr txBox="1"/>
          <p:nvPr/>
        </p:nvSpPr>
        <p:spPr>
          <a:xfrm>
            <a:off x="781666" y="693174"/>
            <a:ext cx="10722076" cy="861774"/>
          </a:xfrm>
          <a:prstGeom prst="rect">
            <a:avLst/>
          </a:prstGeom>
          <a:solidFill>
            <a:schemeClr val="accent4">
              <a:lumMod val="40000"/>
              <a:lumOff val="60000"/>
            </a:schemeClr>
          </a:solidFill>
          <a:ln>
            <a:solidFill>
              <a:schemeClr val="accent5">
                <a:lumMod val="40000"/>
                <a:lumOff val="60000"/>
              </a:schemeClr>
            </a:solidFill>
          </a:ln>
        </p:spPr>
        <p:txBody>
          <a:bodyPr wrap="square" rtlCol="0">
            <a:spAutoFit/>
          </a:bodyPr>
          <a:lstStyle/>
          <a:p>
            <a:r>
              <a:rPr lang="it-IT" sz="2000" b="1" dirty="0" smtClean="0"/>
              <a:t>PRIMO STADIO</a:t>
            </a:r>
            <a:r>
              <a:rPr lang="it-IT" sz="2500" b="1" dirty="0" smtClean="0"/>
              <a:t>: </a:t>
            </a:r>
            <a:r>
              <a:rPr lang="it-IT" sz="2500" b="1" dirty="0"/>
              <a:t>SENSO DELLA FIDUCIA o SFIDUCIA DI FONDO (0-1 anno</a:t>
            </a:r>
            <a:r>
              <a:rPr lang="it-IT" sz="2500" b="1" dirty="0" smtClean="0"/>
              <a:t>)</a:t>
            </a:r>
          </a:p>
          <a:p>
            <a:pPr algn="ctr"/>
            <a:r>
              <a:rPr lang="it-IT" sz="2500" b="1" dirty="0" smtClean="0">
                <a:solidFill>
                  <a:srgbClr val="FF0000"/>
                </a:solidFill>
              </a:rPr>
              <a:t>Esperienze sensoriali affettive … fiducia di base</a:t>
            </a:r>
            <a:r>
              <a:rPr lang="it-IT" sz="2500" dirty="0" smtClean="0">
                <a:solidFill>
                  <a:srgbClr val="FF0000"/>
                </a:solidFill>
              </a:rPr>
              <a:t>… </a:t>
            </a:r>
            <a:r>
              <a:rPr lang="it-IT" sz="2500" b="1" dirty="0" smtClean="0">
                <a:solidFill>
                  <a:srgbClr val="FF0000"/>
                </a:solidFill>
              </a:rPr>
              <a:t>rapporto positivo verso la vita!</a:t>
            </a:r>
            <a:endParaRPr lang="it-IT" sz="2500" b="1" dirty="0"/>
          </a:p>
        </p:txBody>
      </p:sp>
      <p:sp>
        <p:nvSpPr>
          <p:cNvPr id="7" name="CasellaDiTesto 6"/>
          <p:cNvSpPr txBox="1"/>
          <p:nvPr/>
        </p:nvSpPr>
        <p:spPr>
          <a:xfrm>
            <a:off x="781666" y="1939669"/>
            <a:ext cx="10692579" cy="861774"/>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r>
              <a:rPr lang="it-IT" sz="2000" b="1" dirty="0"/>
              <a:t>SECONDO STADIO</a:t>
            </a:r>
            <a:r>
              <a:rPr lang="it-IT" sz="2500" b="1" dirty="0"/>
              <a:t>: SENSO DI AUTONOMIA o DUBBIO E VERGOGNA (1-2 anni</a:t>
            </a:r>
            <a:r>
              <a:rPr lang="it-IT" sz="2500" b="1" dirty="0" smtClean="0"/>
              <a:t>)</a:t>
            </a:r>
          </a:p>
          <a:p>
            <a:r>
              <a:rPr lang="it-IT" sz="2500" b="1" dirty="0" smtClean="0">
                <a:solidFill>
                  <a:srgbClr val="FF0000"/>
                </a:solidFill>
              </a:rPr>
              <a:t>Relazione con i genitori e il mondo…. incoraggiare l’autonomia! </a:t>
            </a:r>
            <a:endParaRPr lang="it-IT" sz="2500" b="1"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17" y="2992598"/>
            <a:ext cx="4088135" cy="2726275"/>
          </a:xfrm>
          <a:prstGeom prst="rect">
            <a:avLst/>
          </a:prstGeom>
          <a:ln>
            <a:solidFill>
              <a:srgbClr val="002060"/>
            </a:solidFill>
          </a:ln>
        </p:spPr>
      </p:pic>
      <p:sp>
        <p:nvSpPr>
          <p:cNvPr id="3" name="CasellaDiTesto 2"/>
          <p:cNvSpPr txBox="1"/>
          <p:nvPr/>
        </p:nvSpPr>
        <p:spPr>
          <a:xfrm>
            <a:off x="4804229" y="3823801"/>
            <a:ext cx="6699513" cy="2015936"/>
          </a:xfrm>
          <a:prstGeom prst="rect">
            <a:avLst/>
          </a:prstGeom>
          <a:solidFill>
            <a:schemeClr val="accent4">
              <a:lumMod val="40000"/>
              <a:lumOff val="60000"/>
            </a:schemeClr>
          </a:solidFill>
          <a:ln>
            <a:solidFill>
              <a:srgbClr val="002060"/>
            </a:solidFill>
          </a:ln>
        </p:spPr>
        <p:txBody>
          <a:bodyPr wrap="square" rtlCol="0">
            <a:spAutoFit/>
          </a:bodyPr>
          <a:lstStyle/>
          <a:p>
            <a:r>
              <a:rPr lang="it-IT" sz="2000" b="1" dirty="0"/>
              <a:t>TERZO STADIO</a:t>
            </a:r>
            <a:r>
              <a:rPr lang="it-IT" b="1" dirty="0"/>
              <a:t>: </a:t>
            </a:r>
            <a:r>
              <a:rPr lang="it-IT" sz="2500" b="1" dirty="0"/>
              <a:t>SPIRITO DI INIZIATIVA o SENSO DI COLPA (3-5 anni) </a:t>
            </a:r>
            <a:endParaRPr lang="it-IT" sz="2500" b="1" dirty="0" smtClean="0"/>
          </a:p>
          <a:p>
            <a:r>
              <a:rPr lang="it-IT" sz="2500" b="1" dirty="0">
                <a:solidFill>
                  <a:srgbClr val="FF0000"/>
                </a:solidFill>
              </a:rPr>
              <a:t>C</a:t>
            </a:r>
            <a:r>
              <a:rPr lang="it-IT" sz="2500" b="1" dirty="0" smtClean="0">
                <a:solidFill>
                  <a:srgbClr val="FF0000"/>
                </a:solidFill>
              </a:rPr>
              <a:t>uriosità, fare, gioco… imitazione e identificazione con gli altri…</a:t>
            </a:r>
            <a:r>
              <a:rPr lang="it-IT" sz="2500" b="1" dirty="0">
                <a:solidFill>
                  <a:srgbClr val="FF0000"/>
                </a:solidFill>
              </a:rPr>
              <a:t>esperienze da </a:t>
            </a:r>
            <a:r>
              <a:rPr lang="it-IT" sz="2500" b="1" dirty="0" smtClean="0">
                <a:solidFill>
                  <a:srgbClr val="FF0000"/>
                </a:solidFill>
              </a:rPr>
              <a:t>promuovere!</a:t>
            </a:r>
            <a:endParaRPr lang="it-IT" sz="2500" dirty="0"/>
          </a:p>
        </p:txBody>
      </p:sp>
      <p:sp>
        <p:nvSpPr>
          <p:cNvPr id="9" name="CasellaDiTesto 8"/>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20768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a:spLocks noGrp="1"/>
          </p:cNvSpPr>
          <p:nvPr>
            <p:ph type="title"/>
          </p:nvPr>
        </p:nvSpPr>
        <p:spPr/>
        <p:txBody>
          <a:bodyPr/>
          <a:lstStyle/>
          <a:p>
            <a:endParaRPr lang="it-IT" dirty="0"/>
          </a:p>
        </p:txBody>
      </p:sp>
      <p:sp>
        <p:nvSpPr>
          <p:cNvPr id="5" name="CasellaDiTesto 4"/>
          <p:cNvSpPr txBox="1"/>
          <p:nvPr/>
        </p:nvSpPr>
        <p:spPr>
          <a:xfrm>
            <a:off x="781666" y="693174"/>
            <a:ext cx="10722076" cy="1631216"/>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r>
              <a:rPr lang="it-IT" sz="2000" b="1" dirty="0" smtClean="0"/>
              <a:t>QUARTO </a:t>
            </a:r>
            <a:r>
              <a:rPr lang="it-IT" sz="2000" b="1" dirty="0"/>
              <a:t>STADIO: </a:t>
            </a:r>
            <a:r>
              <a:rPr lang="it-IT" sz="2500" b="1" dirty="0"/>
              <a:t>SENSO DI INDUSTRIOSITÀ E DIFESA DAL SENSO DI INFERIORITÀ </a:t>
            </a:r>
            <a:endParaRPr lang="it-IT" sz="2500" b="1" dirty="0" smtClean="0"/>
          </a:p>
          <a:p>
            <a:r>
              <a:rPr lang="it-IT" sz="2500" b="1" dirty="0" smtClean="0"/>
              <a:t>(6-10 anni)</a:t>
            </a:r>
            <a:endParaRPr lang="it-IT" sz="2500" dirty="0"/>
          </a:p>
          <a:p>
            <a:r>
              <a:rPr lang="it-IT" sz="2500" b="1" dirty="0" smtClean="0">
                <a:solidFill>
                  <a:srgbClr val="FF0000"/>
                </a:solidFill>
              </a:rPr>
              <a:t>Competenza e </a:t>
            </a:r>
            <a:r>
              <a:rPr lang="it-IT" sz="2500" b="1" dirty="0" err="1" smtClean="0">
                <a:solidFill>
                  <a:srgbClr val="FF0000"/>
                </a:solidFill>
              </a:rPr>
              <a:t>padroneggiamento</a:t>
            </a:r>
            <a:r>
              <a:rPr lang="it-IT" sz="2500" b="1" dirty="0" smtClean="0">
                <a:solidFill>
                  <a:srgbClr val="FF0000"/>
                </a:solidFill>
              </a:rPr>
              <a:t> … della realtà e sua condivisione con i compagni… inadeguatezza e fallimento… fiducia in se stessi …</a:t>
            </a:r>
            <a:endParaRPr lang="it-IT" sz="2500" dirty="0"/>
          </a:p>
        </p:txBody>
      </p:sp>
      <p:sp>
        <p:nvSpPr>
          <p:cNvPr id="3" name="CasellaDiTesto 2"/>
          <p:cNvSpPr txBox="1"/>
          <p:nvPr/>
        </p:nvSpPr>
        <p:spPr>
          <a:xfrm>
            <a:off x="4804229" y="3402886"/>
            <a:ext cx="6699513" cy="1631216"/>
          </a:xfrm>
          <a:prstGeom prst="rect">
            <a:avLst/>
          </a:prstGeom>
          <a:solidFill>
            <a:schemeClr val="accent4">
              <a:lumMod val="40000"/>
              <a:lumOff val="60000"/>
            </a:schemeClr>
          </a:solidFill>
          <a:ln>
            <a:solidFill>
              <a:srgbClr val="002060"/>
            </a:solidFill>
          </a:ln>
        </p:spPr>
        <p:txBody>
          <a:bodyPr wrap="square" rtlCol="0">
            <a:spAutoFit/>
          </a:bodyPr>
          <a:lstStyle/>
          <a:p>
            <a:r>
              <a:rPr lang="it-IT" sz="2000" b="1" dirty="0" smtClean="0"/>
              <a:t>QUINTO </a:t>
            </a:r>
            <a:r>
              <a:rPr lang="it-IT" sz="2000" b="1" dirty="0"/>
              <a:t>STADIO</a:t>
            </a:r>
            <a:r>
              <a:rPr lang="it-IT" b="1" dirty="0"/>
              <a:t>: </a:t>
            </a:r>
            <a:r>
              <a:rPr lang="it-IT" sz="2500" b="1" dirty="0" smtClean="0"/>
              <a:t>IDENTITA E RIFIUTO o DISPERSIONE DI IDENTITÀ (preadolescenza e adolescenza) </a:t>
            </a:r>
          </a:p>
          <a:p>
            <a:r>
              <a:rPr lang="it-IT" sz="2500" b="1" dirty="0" smtClean="0">
                <a:solidFill>
                  <a:srgbClr val="FF0000"/>
                </a:solidFill>
              </a:rPr>
              <a:t>Verso un’identità stabile… ricerca di fiducia… fedeltà ai valori,… chi voglio essere?</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66" y="2440504"/>
            <a:ext cx="3849411" cy="3279128"/>
          </a:xfrm>
          <a:prstGeom prst="rect">
            <a:avLst/>
          </a:prstGeom>
          <a:ln>
            <a:solidFill>
              <a:srgbClr val="002060"/>
            </a:solidFill>
          </a:ln>
        </p:spPr>
      </p:pic>
      <p:sp>
        <p:nvSpPr>
          <p:cNvPr id="6" name="CasellaDiTesto 5"/>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5245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85371" y="682172"/>
            <a:ext cx="10726058" cy="830997"/>
          </a:xfrm>
          <a:prstGeom prst="rect">
            <a:avLst/>
          </a:prstGeom>
        </p:spPr>
        <p:txBody>
          <a:bodyPr wrap="square">
            <a:spAutoFit/>
          </a:bodyPr>
          <a:lstStyle/>
          <a:p>
            <a:r>
              <a:rPr lang="it-IT" sz="4800" b="1" dirty="0" smtClean="0">
                <a:solidFill>
                  <a:srgbClr val="FF0000"/>
                </a:solidFill>
              </a:rPr>
              <a:t>EDUCARE ALLA FIDUCIA: </a:t>
            </a:r>
            <a:r>
              <a:rPr lang="it-IT" sz="4800" b="1" dirty="0" smtClean="0"/>
              <a:t>si può e si deve!</a:t>
            </a:r>
            <a:endParaRPr lang="it-IT" sz="5000" dirty="0"/>
          </a:p>
        </p:txBody>
      </p:sp>
      <p:sp>
        <p:nvSpPr>
          <p:cNvPr id="2" name="CasellaDiTesto 1"/>
          <p:cNvSpPr txBox="1"/>
          <p:nvPr/>
        </p:nvSpPr>
        <p:spPr>
          <a:xfrm>
            <a:off x="701303" y="1859797"/>
            <a:ext cx="10782942" cy="907941"/>
          </a:xfrm>
          <a:prstGeom prst="rect">
            <a:avLst/>
          </a:prstGeom>
          <a:solidFill>
            <a:schemeClr val="accent4">
              <a:lumMod val="40000"/>
              <a:lumOff val="60000"/>
            </a:schemeClr>
          </a:solidFill>
        </p:spPr>
        <p:txBody>
          <a:bodyPr wrap="square" rtlCol="0">
            <a:spAutoFit/>
          </a:bodyPr>
          <a:lstStyle/>
          <a:p>
            <a:pPr algn="ctr"/>
            <a:r>
              <a:rPr lang="it-IT" sz="3500" b="1" i="1" dirty="0"/>
              <a:t>Come far crescere </a:t>
            </a:r>
            <a:r>
              <a:rPr lang="it-IT" sz="3500" b="1" i="1" dirty="0" smtClean="0"/>
              <a:t>nel bambino </a:t>
            </a:r>
            <a:r>
              <a:rPr lang="it-IT" sz="3500" b="1" i="1" dirty="0"/>
              <a:t>la </a:t>
            </a:r>
            <a:r>
              <a:rPr lang="it-IT" sz="3500" b="1" i="1" dirty="0" smtClean="0"/>
              <a:t>FIDUCIA IN SE STESSO?</a:t>
            </a:r>
            <a:endParaRPr lang="it-IT" sz="3500" i="1" dirty="0"/>
          </a:p>
          <a:p>
            <a:endParaRPr lang="it-IT" dirty="0"/>
          </a:p>
        </p:txBody>
      </p:sp>
      <p:sp>
        <p:nvSpPr>
          <p:cNvPr id="4" name="CasellaDiTesto 3"/>
          <p:cNvSpPr txBox="1"/>
          <p:nvPr/>
        </p:nvSpPr>
        <p:spPr>
          <a:xfrm>
            <a:off x="701302" y="3440623"/>
            <a:ext cx="2061274" cy="1246495"/>
          </a:xfrm>
          <a:prstGeom prst="rect">
            <a:avLst/>
          </a:prstGeom>
          <a:noFill/>
        </p:spPr>
        <p:txBody>
          <a:bodyPr wrap="square" rtlCol="0">
            <a:spAutoFit/>
          </a:bodyPr>
          <a:lstStyle/>
          <a:p>
            <a:pPr algn="ctr"/>
            <a:r>
              <a:rPr lang="it-IT" sz="2500" b="1" dirty="0" smtClean="0"/>
              <a:t>Fargli </a:t>
            </a:r>
            <a:r>
              <a:rPr lang="it-IT" sz="2500" b="1" dirty="0"/>
              <a:t>sentire che è importante</a:t>
            </a:r>
          </a:p>
        </p:txBody>
      </p:sp>
      <p:sp>
        <p:nvSpPr>
          <p:cNvPr id="5" name="Freccia in giù 4"/>
          <p:cNvSpPr/>
          <p:nvPr/>
        </p:nvSpPr>
        <p:spPr>
          <a:xfrm>
            <a:off x="1425843" y="2689798"/>
            <a:ext cx="391333" cy="697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402237" y="4879478"/>
            <a:ext cx="2125173" cy="1246495"/>
          </a:xfrm>
          <a:prstGeom prst="rect">
            <a:avLst/>
          </a:prstGeom>
          <a:noFill/>
        </p:spPr>
        <p:txBody>
          <a:bodyPr wrap="square" rtlCol="0">
            <a:spAutoFit/>
          </a:bodyPr>
          <a:lstStyle/>
          <a:p>
            <a:pPr algn="ctr"/>
            <a:r>
              <a:rPr lang="it-IT" sz="2500" b="1" dirty="0"/>
              <a:t>Ascoltare ciò che il </a:t>
            </a:r>
            <a:r>
              <a:rPr lang="it-IT" sz="2500" b="1" dirty="0" smtClean="0"/>
              <a:t>bambino </a:t>
            </a:r>
            <a:r>
              <a:rPr lang="it-IT" sz="2500" b="1" dirty="0"/>
              <a:t>vive</a:t>
            </a:r>
            <a:endParaRPr lang="it-IT" sz="2500" dirty="0"/>
          </a:p>
        </p:txBody>
      </p:sp>
      <p:sp>
        <p:nvSpPr>
          <p:cNvPr id="7" name="Freccia in giù 6"/>
          <p:cNvSpPr/>
          <p:nvPr/>
        </p:nvSpPr>
        <p:spPr>
          <a:xfrm>
            <a:off x="3359253" y="3494007"/>
            <a:ext cx="366160" cy="1226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4725045" y="3440623"/>
            <a:ext cx="1828800" cy="1246495"/>
          </a:xfrm>
          <a:prstGeom prst="rect">
            <a:avLst/>
          </a:prstGeom>
          <a:noFill/>
        </p:spPr>
        <p:txBody>
          <a:bodyPr wrap="square" rtlCol="0">
            <a:spAutoFit/>
          </a:bodyPr>
          <a:lstStyle/>
          <a:p>
            <a:pPr algn="ctr"/>
            <a:r>
              <a:rPr lang="it-IT" sz="2500" b="1" dirty="0"/>
              <a:t>Riconoscere i talenti del bambino</a:t>
            </a:r>
            <a:endParaRPr lang="it-IT" sz="2500" dirty="0"/>
          </a:p>
        </p:txBody>
      </p:sp>
      <p:sp>
        <p:nvSpPr>
          <p:cNvPr id="9" name="Freccia in giù 8"/>
          <p:cNvSpPr/>
          <p:nvPr/>
        </p:nvSpPr>
        <p:spPr>
          <a:xfrm>
            <a:off x="5250050" y="2688636"/>
            <a:ext cx="391333" cy="697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6340712" y="4642733"/>
            <a:ext cx="1906292" cy="1631216"/>
          </a:xfrm>
          <a:prstGeom prst="rect">
            <a:avLst/>
          </a:prstGeom>
          <a:noFill/>
        </p:spPr>
        <p:txBody>
          <a:bodyPr wrap="square" rtlCol="0">
            <a:spAutoFit/>
          </a:bodyPr>
          <a:lstStyle/>
          <a:p>
            <a:pPr algn="ctr"/>
            <a:r>
              <a:rPr lang="it-IT" sz="2500" b="1" dirty="0"/>
              <a:t>Permettere al bambino di diventare autonomo</a:t>
            </a:r>
            <a:endParaRPr lang="it-IT" sz="2500" dirty="0"/>
          </a:p>
        </p:txBody>
      </p:sp>
      <p:sp>
        <p:nvSpPr>
          <p:cNvPr id="11" name="Freccia in giù 10"/>
          <p:cNvSpPr/>
          <p:nvPr/>
        </p:nvSpPr>
        <p:spPr>
          <a:xfrm>
            <a:off x="7036267" y="3382564"/>
            <a:ext cx="356426" cy="1111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a:off x="9207898" y="2659099"/>
            <a:ext cx="302218" cy="697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8247004" y="3314995"/>
            <a:ext cx="2526225" cy="1246495"/>
          </a:xfrm>
          <a:prstGeom prst="rect">
            <a:avLst/>
          </a:prstGeom>
          <a:noFill/>
        </p:spPr>
        <p:txBody>
          <a:bodyPr wrap="square" rtlCol="0">
            <a:spAutoFit/>
          </a:bodyPr>
          <a:lstStyle/>
          <a:p>
            <a:pPr algn="ctr"/>
            <a:r>
              <a:rPr lang="it-IT" sz="2500" b="1" dirty="0"/>
              <a:t>A</a:t>
            </a:r>
            <a:r>
              <a:rPr lang="it-IT" sz="2500" b="1" dirty="0" smtClean="0"/>
              <a:t>vere </a:t>
            </a:r>
            <a:r>
              <a:rPr lang="it-IT" sz="2500" b="1" dirty="0"/>
              <a:t>rispetto della sua libertà e promuoverla</a:t>
            </a:r>
          </a:p>
        </p:txBody>
      </p:sp>
      <p:sp>
        <p:nvSpPr>
          <p:cNvPr id="14" name="Freccia in giù 13"/>
          <p:cNvSpPr/>
          <p:nvPr/>
        </p:nvSpPr>
        <p:spPr>
          <a:xfrm>
            <a:off x="11228463" y="3478262"/>
            <a:ext cx="255781" cy="1242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0060306" y="4879478"/>
            <a:ext cx="1947960" cy="1246495"/>
          </a:xfrm>
          <a:prstGeom prst="rect">
            <a:avLst/>
          </a:prstGeom>
          <a:noFill/>
        </p:spPr>
        <p:txBody>
          <a:bodyPr wrap="square" rtlCol="0">
            <a:spAutoFit/>
          </a:bodyPr>
          <a:lstStyle/>
          <a:p>
            <a:pPr algn="ctr"/>
            <a:r>
              <a:rPr lang="it-IT" sz="2500" b="1" dirty="0"/>
              <a:t>Fare proposte di vita</a:t>
            </a:r>
            <a:endParaRPr lang="it-IT" sz="2500" dirty="0"/>
          </a:p>
        </p:txBody>
      </p:sp>
      <p:sp>
        <p:nvSpPr>
          <p:cNvPr id="16" name="CasellaDiTesto 15"/>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350150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Vertical)">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p:bldP spid="5" grpId="0" animBg="1"/>
      <p:bldP spid="6" grpId="0"/>
      <p:bldP spid="7" grpId="0" animBg="1"/>
      <p:bldP spid="8" grpId="0"/>
      <p:bldP spid="9" grpId="0" animBg="1"/>
      <p:bldP spid="10" grpId="0"/>
      <p:bldP spid="11" grpId="0" animBg="1"/>
      <p:bldP spid="12" grpId="0" animBg="1"/>
      <p:bldP spid="13"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a:spLocks noGrp="1"/>
          </p:cNvSpPr>
          <p:nvPr>
            <p:ph type="title"/>
          </p:nvPr>
        </p:nvSpPr>
        <p:spPr/>
        <p:txBody>
          <a:bodyPr/>
          <a:lstStyle/>
          <a:p>
            <a:pPr algn="ctr"/>
            <a:r>
              <a:rPr lang="it-IT" b="1" dirty="0" smtClean="0">
                <a:solidFill>
                  <a:srgbClr val="FF0000"/>
                </a:solidFill>
                <a:latin typeface="Arial" panose="020B0604020202020204" pitchFamily="34" charset="0"/>
                <a:cs typeface="Arial" panose="020B0604020202020204" pitchFamily="34" charset="0"/>
              </a:rPr>
              <a:t>FIDARSI VUOL DIRE CREDERE </a:t>
            </a:r>
            <a:r>
              <a:rPr lang="it-IT" b="1" dirty="0" smtClean="0">
                <a:solidFill>
                  <a:srgbClr val="0070C0"/>
                </a:solidFill>
                <a:latin typeface="Arial" panose="020B0604020202020204" pitchFamily="34" charset="0"/>
                <a:cs typeface="Arial" panose="020B0604020202020204" pitchFamily="34" charset="0"/>
              </a:rPr>
              <a:t/>
            </a:r>
            <a:br>
              <a:rPr lang="it-IT" b="1" dirty="0" smtClean="0">
                <a:solidFill>
                  <a:srgbClr val="0070C0"/>
                </a:solidFill>
                <a:latin typeface="Arial" panose="020B0604020202020204" pitchFamily="34" charset="0"/>
                <a:cs typeface="Arial" panose="020B0604020202020204" pitchFamily="34" charset="0"/>
              </a:rPr>
            </a:br>
            <a:endParaRPr lang="it-IT" b="1" dirty="0">
              <a:solidFill>
                <a:srgbClr val="0070C0"/>
              </a:solidFill>
              <a:latin typeface="Arial" panose="020B0604020202020204" pitchFamily="34" charset="0"/>
              <a:cs typeface="Arial" panose="020B0604020202020204" pitchFamily="34" charset="0"/>
            </a:endParaRPr>
          </a:p>
        </p:txBody>
      </p:sp>
      <p:sp>
        <p:nvSpPr>
          <p:cNvPr id="4" name="CasellaDiTesto 3"/>
          <p:cNvSpPr txBox="1"/>
          <p:nvPr/>
        </p:nvSpPr>
        <p:spPr>
          <a:xfrm>
            <a:off x="743918" y="387458"/>
            <a:ext cx="10786821" cy="6140142"/>
          </a:xfrm>
          <a:prstGeom prst="rect">
            <a:avLst/>
          </a:prstGeom>
          <a:solidFill>
            <a:schemeClr val="accent4">
              <a:lumMod val="40000"/>
              <a:lumOff val="60000"/>
            </a:schemeClr>
          </a:solidFill>
          <a:ln>
            <a:solidFill>
              <a:srgbClr val="002060"/>
            </a:solidFill>
          </a:ln>
        </p:spPr>
        <p:txBody>
          <a:bodyPr wrap="square" rtlCol="0">
            <a:spAutoFit/>
          </a:bodyPr>
          <a:lstStyle/>
          <a:p>
            <a:pPr algn="ctr"/>
            <a:r>
              <a:rPr lang="it-IT" sz="4000" b="1" dirty="0" smtClean="0"/>
              <a:t>Si </a:t>
            </a:r>
            <a:r>
              <a:rPr lang="it-IT" sz="4000" b="1" dirty="0"/>
              <a:t>educa alla </a:t>
            </a:r>
            <a:r>
              <a:rPr lang="it-IT" sz="4000" b="1" dirty="0" smtClean="0">
                <a:solidFill>
                  <a:srgbClr val="FF0000"/>
                </a:solidFill>
              </a:rPr>
              <a:t>FIDUCIA</a:t>
            </a:r>
            <a:r>
              <a:rPr lang="it-IT" sz="4000" b="1" dirty="0" smtClean="0"/>
              <a:t> dentro </a:t>
            </a:r>
          </a:p>
          <a:p>
            <a:pPr algn="ctr"/>
            <a:r>
              <a:rPr lang="it-IT" sz="4000" b="1" dirty="0" smtClean="0"/>
              <a:t>una </a:t>
            </a:r>
            <a:r>
              <a:rPr lang="it-IT" sz="4000" b="1" dirty="0"/>
              <a:t>buona relazione educativa: </a:t>
            </a:r>
            <a:endParaRPr lang="it-IT" sz="4000" b="1" dirty="0" smtClean="0"/>
          </a:p>
          <a:p>
            <a:endParaRPr lang="it-IT" sz="4000" b="1" dirty="0"/>
          </a:p>
          <a:p>
            <a:pPr marL="4229100" lvl="8" indent="-571500">
              <a:buFont typeface="Wingdings" panose="05000000000000000000" pitchFamily="2" charset="2"/>
              <a:buChar char="ü"/>
            </a:pPr>
            <a:r>
              <a:rPr lang="it-IT" sz="3500" b="1" dirty="0" smtClean="0"/>
              <a:t>la </a:t>
            </a:r>
            <a:r>
              <a:rPr lang="it-IT" sz="3500" b="1" dirty="0"/>
              <a:t>relazione educativa si costruisce a livello di emozioni, sensazioni e </a:t>
            </a:r>
            <a:r>
              <a:rPr lang="it-IT" sz="3500" b="1" dirty="0" smtClean="0"/>
              <a:t>affetti</a:t>
            </a:r>
          </a:p>
          <a:p>
            <a:pPr algn="ctr"/>
            <a:endParaRPr lang="it-IT" sz="4000" b="1" dirty="0" smtClean="0"/>
          </a:p>
          <a:p>
            <a:pPr algn="ctr"/>
            <a:endParaRPr lang="it-IT" sz="4000" b="1" dirty="0" smtClean="0"/>
          </a:p>
          <a:p>
            <a:pPr marL="571500" indent="-571500" algn="ctr">
              <a:buFont typeface="Wingdings" panose="05000000000000000000" pitchFamily="2" charset="2"/>
              <a:buChar char="ü"/>
            </a:pPr>
            <a:r>
              <a:rPr lang="it-IT" sz="3500" b="1" dirty="0" smtClean="0"/>
              <a:t>la relazione educativa è intenzionale… va curata </a:t>
            </a:r>
          </a:p>
          <a:p>
            <a:endParaRPr lang="it-IT" sz="3500" b="1" dirty="0"/>
          </a:p>
          <a:p>
            <a:r>
              <a:rPr lang="it-IT" b="1" dirty="0" smtClean="0"/>
              <a:t>Ricordiamo </a:t>
            </a:r>
            <a:r>
              <a:rPr lang="it-IT" b="1" dirty="0"/>
              <a:t>questa cosa per </a:t>
            </a:r>
            <a:r>
              <a:rPr lang="it-IT" b="1" dirty="0" smtClean="0"/>
              <a:t>le prossime volte.</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7399" r="1995" b="43569"/>
          <a:stretch/>
        </p:blipFill>
        <p:spPr>
          <a:xfrm>
            <a:off x="449452" y="2240912"/>
            <a:ext cx="3930929" cy="2718546"/>
          </a:xfrm>
          <a:prstGeom prst="rect">
            <a:avLst/>
          </a:prstGeom>
        </p:spPr>
      </p:pic>
      <p:sp>
        <p:nvSpPr>
          <p:cNvPr id="5" name="CasellaDiTesto 4"/>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22280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85371" y="682172"/>
            <a:ext cx="10726058" cy="830997"/>
          </a:xfrm>
          <a:prstGeom prst="rect">
            <a:avLst/>
          </a:prstGeom>
        </p:spPr>
        <p:txBody>
          <a:bodyPr wrap="square">
            <a:spAutoFit/>
          </a:bodyPr>
          <a:lstStyle/>
          <a:p>
            <a:r>
              <a:rPr lang="it-IT" sz="4800" b="1" dirty="0" smtClean="0">
                <a:solidFill>
                  <a:srgbClr val="FF0000"/>
                </a:solidFill>
              </a:rPr>
              <a:t>EDUCARE ALLA FIDUCIA: </a:t>
            </a:r>
            <a:r>
              <a:rPr lang="it-IT" sz="4800" b="1" dirty="0" smtClean="0"/>
              <a:t>si può e si deve!</a:t>
            </a:r>
            <a:endParaRPr lang="it-IT" sz="5000" dirty="0"/>
          </a:p>
        </p:txBody>
      </p:sp>
      <p:sp>
        <p:nvSpPr>
          <p:cNvPr id="2" name="CasellaDiTesto 1"/>
          <p:cNvSpPr txBox="1"/>
          <p:nvPr/>
        </p:nvSpPr>
        <p:spPr>
          <a:xfrm>
            <a:off x="701303" y="1859797"/>
            <a:ext cx="10782942" cy="907941"/>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a:r>
              <a:rPr lang="it-IT" sz="3500" b="1" i="1" dirty="0"/>
              <a:t>Come far crescere </a:t>
            </a:r>
            <a:r>
              <a:rPr lang="it-IT" sz="3500" b="1" i="1" dirty="0" smtClean="0"/>
              <a:t>nel bambino </a:t>
            </a:r>
            <a:r>
              <a:rPr lang="it-IT" sz="3500" b="1" i="1" dirty="0"/>
              <a:t>la </a:t>
            </a:r>
            <a:r>
              <a:rPr lang="it-IT" sz="3500" b="1" i="1" dirty="0" smtClean="0"/>
              <a:t>FIDUCIA NEGLI ALTRI?</a:t>
            </a:r>
            <a:endParaRPr lang="it-IT" sz="3500" i="1" dirty="0"/>
          </a:p>
          <a:p>
            <a:endParaRPr lang="it-IT" dirty="0"/>
          </a:p>
        </p:txBody>
      </p:sp>
      <p:sp>
        <p:nvSpPr>
          <p:cNvPr id="4" name="CasellaDiTesto 3"/>
          <p:cNvSpPr txBox="1"/>
          <p:nvPr/>
        </p:nvSpPr>
        <p:spPr>
          <a:xfrm>
            <a:off x="339016" y="3466479"/>
            <a:ext cx="1751273" cy="2015936"/>
          </a:xfrm>
          <a:prstGeom prst="rect">
            <a:avLst/>
          </a:prstGeom>
          <a:noFill/>
        </p:spPr>
        <p:txBody>
          <a:bodyPr wrap="square" rtlCol="0">
            <a:spAutoFit/>
          </a:bodyPr>
          <a:lstStyle/>
          <a:p>
            <a:pPr algn="ctr"/>
            <a:r>
              <a:rPr lang="it-IT" sz="2500" b="1" dirty="0"/>
              <a:t>Vivere un rapporto di fiducia con i genitori, anzitutto</a:t>
            </a:r>
          </a:p>
        </p:txBody>
      </p:sp>
      <p:sp>
        <p:nvSpPr>
          <p:cNvPr id="5" name="Freccia in giù 4"/>
          <p:cNvSpPr/>
          <p:nvPr/>
        </p:nvSpPr>
        <p:spPr>
          <a:xfrm>
            <a:off x="1151732" y="2688635"/>
            <a:ext cx="320607" cy="697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223036" y="4182544"/>
            <a:ext cx="2196604" cy="2015936"/>
          </a:xfrm>
          <a:prstGeom prst="rect">
            <a:avLst/>
          </a:prstGeom>
          <a:noFill/>
        </p:spPr>
        <p:txBody>
          <a:bodyPr wrap="square" rtlCol="0">
            <a:spAutoFit/>
          </a:bodyPr>
          <a:lstStyle/>
          <a:p>
            <a:pPr lvl="0" algn="ctr"/>
            <a:r>
              <a:rPr lang="it-IT" sz="2500" b="1" dirty="0"/>
              <a:t>Vivere l’interesse e la partecipazione alla vita degli </a:t>
            </a:r>
            <a:r>
              <a:rPr lang="it-IT" sz="2500" b="1" dirty="0" smtClean="0"/>
              <a:t>altri </a:t>
            </a:r>
            <a:endParaRPr lang="it-IT" sz="2500" dirty="0"/>
          </a:p>
        </p:txBody>
      </p:sp>
      <p:sp>
        <p:nvSpPr>
          <p:cNvPr id="7" name="Freccia in giù 6"/>
          <p:cNvSpPr/>
          <p:nvPr/>
        </p:nvSpPr>
        <p:spPr>
          <a:xfrm>
            <a:off x="3153586" y="2899843"/>
            <a:ext cx="376843" cy="1226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4431547" y="3421982"/>
            <a:ext cx="1828800" cy="1631216"/>
          </a:xfrm>
          <a:prstGeom prst="rect">
            <a:avLst/>
          </a:prstGeom>
          <a:noFill/>
        </p:spPr>
        <p:txBody>
          <a:bodyPr wrap="square" rtlCol="0">
            <a:spAutoFit/>
          </a:bodyPr>
          <a:lstStyle/>
          <a:p>
            <a:pPr lvl="0" algn="ctr"/>
            <a:r>
              <a:rPr lang="it-IT" sz="2500" b="1" dirty="0"/>
              <a:t>Imparare a discernere il valore delle </a:t>
            </a:r>
            <a:r>
              <a:rPr lang="it-IT" sz="2500" b="1" dirty="0" smtClean="0"/>
              <a:t>proposte</a:t>
            </a:r>
            <a:endParaRPr lang="it-IT" sz="2500" dirty="0"/>
          </a:p>
        </p:txBody>
      </p:sp>
      <p:sp>
        <p:nvSpPr>
          <p:cNvPr id="9" name="Freccia in giù 8"/>
          <p:cNvSpPr/>
          <p:nvPr/>
        </p:nvSpPr>
        <p:spPr>
          <a:xfrm>
            <a:off x="5018528" y="2688635"/>
            <a:ext cx="323418" cy="697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5995265" y="4929116"/>
            <a:ext cx="1939225" cy="1631216"/>
          </a:xfrm>
          <a:prstGeom prst="rect">
            <a:avLst/>
          </a:prstGeom>
          <a:noFill/>
        </p:spPr>
        <p:txBody>
          <a:bodyPr wrap="square" rtlCol="0">
            <a:spAutoFit/>
          </a:bodyPr>
          <a:lstStyle/>
          <a:p>
            <a:pPr lvl="0" algn="ctr"/>
            <a:r>
              <a:rPr lang="it-IT" sz="2500" b="1" dirty="0"/>
              <a:t>Essere generosi nel darsi agli altri</a:t>
            </a:r>
            <a:endParaRPr lang="it-IT" sz="2500" dirty="0"/>
          </a:p>
        </p:txBody>
      </p:sp>
      <p:sp>
        <p:nvSpPr>
          <p:cNvPr id="11" name="Freccia in giù 10"/>
          <p:cNvSpPr/>
          <p:nvPr/>
        </p:nvSpPr>
        <p:spPr>
          <a:xfrm>
            <a:off x="6703822" y="3719193"/>
            <a:ext cx="283045" cy="1111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a:off x="8737026" y="2697786"/>
            <a:ext cx="302218" cy="697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7797501" y="3323871"/>
            <a:ext cx="2283135" cy="3170099"/>
          </a:xfrm>
          <a:prstGeom prst="rect">
            <a:avLst/>
          </a:prstGeom>
          <a:noFill/>
        </p:spPr>
        <p:txBody>
          <a:bodyPr wrap="square" rtlCol="0">
            <a:spAutoFit/>
          </a:bodyPr>
          <a:lstStyle/>
          <a:p>
            <a:pPr algn="ctr"/>
            <a:r>
              <a:rPr lang="it-IT" sz="2500" b="1" dirty="0"/>
              <a:t>Parlare bene degli altri, della scuola, degli insegnanti, anche della società e persino della politica</a:t>
            </a:r>
          </a:p>
        </p:txBody>
      </p:sp>
      <p:sp>
        <p:nvSpPr>
          <p:cNvPr id="14" name="Freccia in giù 13"/>
          <p:cNvSpPr/>
          <p:nvPr/>
        </p:nvSpPr>
        <p:spPr>
          <a:xfrm>
            <a:off x="11358798" y="2687524"/>
            <a:ext cx="187441" cy="7076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0213383" y="3590545"/>
            <a:ext cx="1671793" cy="2015936"/>
          </a:xfrm>
          <a:prstGeom prst="rect">
            <a:avLst/>
          </a:prstGeom>
          <a:noFill/>
        </p:spPr>
        <p:txBody>
          <a:bodyPr wrap="square" rtlCol="0">
            <a:spAutoFit/>
          </a:bodyPr>
          <a:lstStyle/>
          <a:p>
            <a:pPr lvl="0" algn="ctr"/>
            <a:r>
              <a:rPr lang="it-IT" sz="2500" b="1" dirty="0" smtClean="0"/>
              <a:t>Affrontare </a:t>
            </a:r>
            <a:r>
              <a:rPr lang="it-IT" sz="2500" b="1" dirty="0"/>
              <a:t>insieme</a:t>
            </a:r>
            <a:r>
              <a:rPr lang="it-IT" sz="2500" dirty="0"/>
              <a:t> </a:t>
            </a:r>
            <a:r>
              <a:rPr lang="it-IT" sz="2500" b="1" dirty="0"/>
              <a:t>il calore e l’asprezza della </a:t>
            </a:r>
            <a:r>
              <a:rPr lang="it-IT" sz="2500" b="1" dirty="0" smtClean="0"/>
              <a:t>vita</a:t>
            </a:r>
            <a:endParaRPr lang="it-IT" sz="2500" dirty="0"/>
          </a:p>
        </p:txBody>
      </p:sp>
      <p:sp>
        <p:nvSpPr>
          <p:cNvPr id="16" name="CasellaDiTesto 15"/>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3402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Vertical)">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p:bldP spid="5" grpId="0" animBg="1"/>
      <p:bldP spid="6" grpId="0"/>
      <p:bldP spid="7" grpId="0" animBg="1"/>
      <p:bldP spid="8" grpId="0"/>
      <p:bldP spid="9" grpId="0" animBg="1"/>
      <p:bldP spid="10" grpId="0"/>
      <p:bldP spid="11" grpId="0" animBg="1"/>
      <p:bldP spid="12" grpId="0" animBg="1"/>
      <p:bldP spid="13"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39" y="1265877"/>
            <a:ext cx="2787509" cy="2787509"/>
          </a:xfrm>
          <a:prstGeom prst="rect">
            <a:avLst/>
          </a:prstGeom>
          <a:ln w="3175">
            <a:solidFill>
              <a:schemeClr val="tx1"/>
            </a:solidFill>
          </a:ln>
        </p:spPr>
      </p:pic>
      <p:sp>
        <p:nvSpPr>
          <p:cNvPr id="2" name="Titolo 1"/>
          <p:cNvSpPr>
            <a:spLocks noGrp="1"/>
          </p:cNvSpPr>
          <p:nvPr>
            <p:ph type="title"/>
          </p:nvPr>
        </p:nvSpPr>
        <p:spPr>
          <a:xfrm>
            <a:off x="3491170" y="719966"/>
            <a:ext cx="8052178" cy="5617215"/>
          </a:xfrm>
          <a:solidFill>
            <a:schemeClr val="accent4">
              <a:lumMod val="40000"/>
              <a:lumOff val="60000"/>
            </a:schemeClr>
          </a:solidFill>
          <a:ln>
            <a:solidFill>
              <a:schemeClr val="accent1">
                <a:lumMod val="50000"/>
              </a:schemeClr>
            </a:solidFill>
          </a:ln>
        </p:spPr>
        <p:txBody>
          <a:bodyPr>
            <a:normAutofit/>
          </a:bodyPr>
          <a:lstStyle/>
          <a:p>
            <a:pPr algn="ctr">
              <a:lnSpc>
                <a:spcPct val="100000"/>
              </a:lnSpc>
            </a:pPr>
            <a:r>
              <a:rPr lang="it-IT" dirty="0" smtClean="0">
                <a:latin typeface="+mn-lt"/>
              </a:rPr>
              <a:t>Ho chiesto in regalo al nuovo anno delle parole… delle parole </a:t>
            </a:r>
            <a:br>
              <a:rPr lang="it-IT" dirty="0" smtClean="0">
                <a:latin typeface="+mn-lt"/>
              </a:rPr>
            </a:br>
            <a:r>
              <a:rPr lang="it-IT" dirty="0" smtClean="0">
                <a:latin typeface="+mn-lt"/>
              </a:rPr>
              <a:t>che rischiano di scomparire </a:t>
            </a:r>
            <a:br>
              <a:rPr lang="it-IT" dirty="0" smtClean="0">
                <a:latin typeface="+mn-lt"/>
              </a:rPr>
            </a:br>
            <a:r>
              <a:rPr lang="it-IT" dirty="0" smtClean="0">
                <a:latin typeface="+mn-lt"/>
              </a:rPr>
              <a:t>perché nessuno le nomina più… </a:t>
            </a:r>
            <a:br>
              <a:rPr lang="it-IT" dirty="0" smtClean="0">
                <a:latin typeface="+mn-lt"/>
              </a:rPr>
            </a:br>
            <a:r>
              <a:rPr lang="it-IT" b="1" dirty="0" smtClean="0">
                <a:latin typeface="+mn-lt"/>
              </a:rPr>
              <a:t>futuro, prossimo, mitezza e </a:t>
            </a:r>
            <a:r>
              <a:rPr lang="it-IT" sz="6000" b="1" dirty="0" smtClean="0">
                <a:latin typeface="+mn-lt"/>
              </a:rPr>
              <a:t>FIDUCIA!</a:t>
            </a:r>
            <a:endParaRPr lang="it-IT" sz="6000" b="1" dirty="0">
              <a:latin typeface="+mn-lt"/>
            </a:endParaRPr>
          </a:p>
        </p:txBody>
      </p:sp>
      <p:sp>
        <p:nvSpPr>
          <p:cNvPr id="5" name="CasellaDiTesto 4"/>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35196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a:spLocks noGrp="1"/>
          </p:cNvSpPr>
          <p:nvPr>
            <p:ph type="title"/>
          </p:nvPr>
        </p:nvSpPr>
        <p:spPr/>
        <p:txBody>
          <a:bodyPr/>
          <a:lstStyle/>
          <a:p>
            <a:endParaRPr lang="it-IT"/>
          </a:p>
        </p:txBody>
      </p:sp>
      <p:sp>
        <p:nvSpPr>
          <p:cNvPr id="3" name="CasellaDiTesto 2"/>
          <p:cNvSpPr txBox="1"/>
          <p:nvPr/>
        </p:nvSpPr>
        <p:spPr>
          <a:xfrm>
            <a:off x="2391689" y="477434"/>
            <a:ext cx="7609668" cy="861774"/>
          </a:xfrm>
          <a:prstGeom prst="rect">
            <a:avLst/>
          </a:prstGeom>
          <a:solidFill>
            <a:schemeClr val="accent4">
              <a:lumMod val="40000"/>
              <a:lumOff val="60000"/>
            </a:schemeClr>
          </a:solidFill>
          <a:ln>
            <a:solidFill>
              <a:srgbClr val="002060"/>
            </a:solidFill>
          </a:ln>
        </p:spPr>
        <p:txBody>
          <a:bodyPr wrap="square" rtlCol="0">
            <a:spAutoFit/>
          </a:bodyPr>
          <a:lstStyle/>
          <a:p>
            <a:r>
              <a:rPr lang="it-IT" sz="5000" b="1" dirty="0" smtClean="0"/>
              <a:t>Le parole  della </a:t>
            </a:r>
            <a:r>
              <a:rPr lang="it-IT" sz="5000" b="1" dirty="0" smtClean="0">
                <a:solidFill>
                  <a:srgbClr val="FF0000"/>
                </a:solidFill>
              </a:rPr>
              <a:t>FIDUCIA</a:t>
            </a:r>
            <a:r>
              <a:rPr lang="it-IT" sz="5000" b="1" dirty="0" smtClean="0"/>
              <a:t>…</a:t>
            </a:r>
            <a:endParaRPr lang="it-IT" sz="5000" dirty="0"/>
          </a:p>
        </p:txBody>
      </p:sp>
      <p:sp>
        <p:nvSpPr>
          <p:cNvPr id="5" name="CasellaDiTesto 4"/>
          <p:cNvSpPr txBox="1"/>
          <p:nvPr/>
        </p:nvSpPr>
        <p:spPr>
          <a:xfrm>
            <a:off x="508001" y="1496854"/>
            <a:ext cx="11236916" cy="4555093"/>
          </a:xfrm>
          <a:prstGeom prst="rect">
            <a:avLst/>
          </a:prstGeom>
          <a:noFill/>
          <a:ln>
            <a:solidFill>
              <a:srgbClr val="002060"/>
            </a:solidFill>
          </a:ln>
        </p:spPr>
        <p:txBody>
          <a:bodyPr wrap="square" rtlCol="0">
            <a:spAutoFit/>
          </a:bodyPr>
          <a:lstStyle/>
          <a:p>
            <a:r>
              <a:rPr lang="it-IT" sz="3000" b="1" i="1" dirty="0"/>
              <a:t>ti amo, sei bello, sono felice di averti, parliamo un po' di te, </a:t>
            </a:r>
            <a:r>
              <a:rPr lang="it-IT" sz="3000" b="1" i="1" dirty="0" smtClean="0"/>
              <a:t>come </a:t>
            </a:r>
            <a:r>
              <a:rPr lang="it-IT" sz="3000" b="1" i="1" dirty="0"/>
              <a:t>ti senti, </a:t>
            </a:r>
            <a:r>
              <a:rPr lang="it-IT" sz="3000" b="1" i="1" dirty="0" smtClean="0"/>
              <a:t>perché </a:t>
            </a:r>
            <a:r>
              <a:rPr lang="it-IT" sz="3000" b="1" i="1" dirty="0"/>
              <a:t>non hai voglia, sei dolce, sei morbido e soffice, sei tenero, raccontami, che cosa hai provato, sei felice, mi piace quando ridi, puoi piangere se vuoi, </a:t>
            </a:r>
            <a:r>
              <a:rPr lang="it-IT" sz="3000" b="1" i="1" dirty="0" smtClean="0"/>
              <a:t>puoi </a:t>
            </a:r>
            <a:r>
              <a:rPr lang="it-IT" sz="3000" b="1" i="1" dirty="0"/>
              <a:t>dire tutto quello che vuoi, ho fiducia in te, mi </a:t>
            </a:r>
            <a:r>
              <a:rPr lang="it-IT" sz="3000" b="1" i="1" dirty="0" smtClean="0"/>
              <a:t>piaci, ti </a:t>
            </a:r>
            <a:r>
              <a:rPr lang="it-IT" sz="3000" b="1" i="1" dirty="0"/>
              <a:t>ascolto, sei innamorato, cosa ne pensi, mi piace stare con te, ho voglia di parlarti, ho voglia di ascoltarti, </a:t>
            </a:r>
            <a:r>
              <a:rPr lang="it-IT" sz="3000" b="1" i="1" dirty="0" smtClean="0"/>
              <a:t>….</a:t>
            </a:r>
          </a:p>
          <a:p>
            <a:r>
              <a:rPr lang="it-IT" b="1" u="sng" dirty="0" smtClean="0">
                <a:latin typeface="Times New Roman" panose="02020603050405020304" pitchFamily="18" charset="0"/>
                <a:cs typeface="Times New Roman" panose="02020603050405020304" pitchFamily="18" charset="0"/>
              </a:rPr>
              <a:t>(elaborate dal gruppo genitori S. Agata)</a:t>
            </a:r>
            <a:r>
              <a:rPr lang="it-IT" b="1" dirty="0" smtClean="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che bello che ci sei, grazie, insegnami qualcosa, grazie per il tuo aiuto, non so come farei senza di te, per fortuna che ci sei, sei gentile, sei coraggioso, sono sicura che ci riuscirai, sono fiera di te, forza insieme ci riusciremo, sei il mio guerriero, sono contenta di te, divertiti, vedrai che ce la fai, vederti mi riempie di gioia, è bello sentire la tua voce, ho bisogno del tuo aiuto, ti ho tanto desiderato, ho </a:t>
            </a:r>
            <a:r>
              <a:rPr lang="it-IT" sz="2000" dirty="0">
                <a:latin typeface="Times New Roman" panose="02020603050405020304" pitchFamily="18" charset="0"/>
                <a:cs typeface="Times New Roman" panose="02020603050405020304" pitchFamily="18" charset="0"/>
              </a:rPr>
              <a:t>tanto</a:t>
            </a:r>
            <a:r>
              <a:rPr lang="it-IT" sz="2000" dirty="0" smtClean="0">
                <a:latin typeface="Times New Roman" panose="02020603050405020304" pitchFamily="18" charset="0"/>
                <a:cs typeface="Times New Roman" panose="02020603050405020304" pitchFamily="18" charset="0"/>
              </a:rPr>
              <a:t> pregato nella gravidanza, …</a:t>
            </a:r>
            <a:r>
              <a:rPr lang="it-IT" sz="2800" dirty="0" smtClean="0">
                <a:latin typeface="Times New Roman" panose="02020603050405020304" pitchFamily="18" charset="0"/>
                <a:cs typeface="Times New Roman" panose="02020603050405020304" pitchFamily="18" charset="0"/>
              </a:rPr>
              <a:t> </a:t>
            </a:r>
            <a:endParaRPr lang="it-IT" sz="1600"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2986266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a:spLocks noGrp="1"/>
          </p:cNvSpPr>
          <p:nvPr>
            <p:ph type="title"/>
          </p:nvPr>
        </p:nvSpPr>
        <p:spPr/>
        <p:txBody>
          <a:bodyPr/>
          <a:lstStyle/>
          <a:p>
            <a:endParaRPr lang="it-IT"/>
          </a:p>
        </p:txBody>
      </p:sp>
      <p:sp>
        <p:nvSpPr>
          <p:cNvPr id="5" name="CasellaDiTesto 4"/>
          <p:cNvSpPr txBox="1"/>
          <p:nvPr/>
        </p:nvSpPr>
        <p:spPr>
          <a:xfrm>
            <a:off x="520700" y="850900"/>
            <a:ext cx="11328399" cy="5509200"/>
          </a:xfrm>
          <a:prstGeom prst="rect">
            <a:avLst/>
          </a:prstGeom>
          <a:noFill/>
          <a:ln>
            <a:solidFill>
              <a:srgbClr val="002060"/>
            </a:solidFill>
          </a:ln>
        </p:spPr>
        <p:txBody>
          <a:bodyPr wrap="square" rtlCol="0">
            <a:spAutoFit/>
          </a:bodyPr>
          <a:lstStyle/>
          <a:p>
            <a:r>
              <a:rPr lang="it-IT" sz="3200" b="1" dirty="0" smtClean="0">
                <a:solidFill>
                  <a:schemeClr val="bg1"/>
                </a:solidFill>
              </a:rPr>
              <a:t>BIBLIOGRAFIA</a:t>
            </a:r>
          </a:p>
          <a:p>
            <a:endParaRPr lang="it-IT" sz="1600" dirty="0" smtClean="0"/>
          </a:p>
          <a:p>
            <a:r>
              <a:rPr lang="it-IT" dirty="0" smtClean="0"/>
              <a:t>M</a:t>
            </a:r>
            <a:r>
              <a:rPr lang="it-IT" dirty="0"/>
              <a:t>. Aletti, </a:t>
            </a:r>
            <a:r>
              <a:rPr lang="it-IT" b="1" i="1" dirty="0"/>
              <a:t>La religiosità del bambino</a:t>
            </a:r>
            <a:r>
              <a:rPr lang="it-IT" dirty="0"/>
              <a:t>, </a:t>
            </a:r>
            <a:r>
              <a:rPr lang="it-IT" dirty="0" err="1"/>
              <a:t>Elledici</a:t>
            </a:r>
            <a:r>
              <a:rPr lang="it-IT" dirty="0"/>
              <a:t>, 1993.</a:t>
            </a:r>
          </a:p>
          <a:p>
            <a:r>
              <a:rPr lang="it-IT" dirty="0"/>
              <a:t>J. </a:t>
            </a:r>
            <a:r>
              <a:rPr lang="it-IT" dirty="0" err="1"/>
              <a:t>Bowlby</a:t>
            </a:r>
            <a:r>
              <a:rPr lang="it-IT" dirty="0"/>
              <a:t>, </a:t>
            </a:r>
            <a:r>
              <a:rPr lang="it-IT" b="1" i="1" dirty="0"/>
              <a:t>Attaccamento e perdita</a:t>
            </a:r>
            <a:r>
              <a:rPr lang="it-IT" b="1" dirty="0"/>
              <a:t>, 1-2-3  </a:t>
            </a:r>
            <a:endParaRPr lang="it-IT" dirty="0"/>
          </a:p>
          <a:p>
            <a:r>
              <a:rPr lang="it-IT" dirty="0"/>
              <a:t>J. </a:t>
            </a:r>
            <a:r>
              <a:rPr lang="it-IT" dirty="0" err="1"/>
              <a:t>Bowlby</a:t>
            </a:r>
            <a:r>
              <a:rPr lang="it-IT" dirty="0"/>
              <a:t>, </a:t>
            </a:r>
            <a:r>
              <a:rPr lang="it-IT" b="1" i="1" dirty="0"/>
              <a:t>Costruzione e rottura dei legami affettivi</a:t>
            </a:r>
            <a:r>
              <a:rPr lang="it-IT" dirty="0"/>
              <a:t>, 2007. </a:t>
            </a:r>
          </a:p>
          <a:p>
            <a:r>
              <a:rPr lang="it-IT" dirty="0"/>
              <a:t>J. </a:t>
            </a:r>
            <a:r>
              <a:rPr lang="it-IT" dirty="0" err="1"/>
              <a:t>Bowlby</a:t>
            </a:r>
            <a:r>
              <a:rPr lang="it-IT" dirty="0"/>
              <a:t>, </a:t>
            </a:r>
            <a:r>
              <a:rPr lang="it-IT" b="1" i="1" dirty="0"/>
              <a:t>Una base sicura, </a:t>
            </a:r>
            <a:r>
              <a:rPr lang="it-IT" dirty="0"/>
              <a:t>1989.</a:t>
            </a:r>
          </a:p>
          <a:p>
            <a:r>
              <a:rPr lang="it-IT" dirty="0"/>
              <a:t>R. </a:t>
            </a:r>
            <a:r>
              <a:rPr lang="it-IT" dirty="0" err="1"/>
              <a:t>Cassibba</a:t>
            </a:r>
            <a:r>
              <a:rPr lang="it-IT" dirty="0"/>
              <a:t>, </a:t>
            </a:r>
            <a:r>
              <a:rPr lang="it-IT" b="1" i="1" dirty="0"/>
              <a:t>Attaccamenti </a:t>
            </a:r>
            <a:r>
              <a:rPr lang="it-IT" b="1" i="1" dirty="0" smtClean="0"/>
              <a:t>multipli</a:t>
            </a:r>
            <a:r>
              <a:rPr lang="it-IT" dirty="0"/>
              <a:t>, </a:t>
            </a:r>
            <a:r>
              <a:rPr lang="it-IT" dirty="0" err="1"/>
              <a:t>Unicopli</a:t>
            </a:r>
            <a:r>
              <a:rPr lang="it-IT" dirty="0"/>
              <a:t>, Milano , 2003.</a:t>
            </a:r>
          </a:p>
          <a:p>
            <a:r>
              <a:rPr lang="it-IT" dirty="0"/>
              <a:t>M. Diana, </a:t>
            </a:r>
            <a:r>
              <a:rPr lang="it-IT" b="1" i="1" dirty="0"/>
              <a:t>Dio e il bambino, psicologia ed educazione religiosa</a:t>
            </a:r>
            <a:r>
              <a:rPr lang="it-IT" dirty="0"/>
              <a:t>, </a:t>
            </a:r>
            <a:r>
              <a:rPr lang="it-IT" dirty="0" err="1"/>
              <a:t>Elledici</a:t>
            </a:r>
            <a:r>
              <a:rPr lang="it-IT" dirty="0"/>
              <a:t>, 2007.</a:t>
            </a:r>
          </a:p>
          <a:p>
            <a:r>
              <a:rPr lang="it-IT" dirty="0"/>
              <a:t>M. Diana, </a:t>
            </a:r>
            <a:r>
              <a:rPr lang="it-IT" b="1" i="1" dirty="0"/>
              <a:t>Ciclo di vita ed esperienza religiosa. Aspetti psicologici e psicodinamici</a:t>
            </a:r>
            <a:r>
              <a:rPr lang="it-IT" i="1" dirty="0"/>
              <a:t>,</a:t>
            </a:r>
            <a:r>
              <a:rPr lang="it-IT" dirty="0"/>
              <a:t> Dehoniane, 2004.</a:t>
            </a:r>
          </a:p>
          <a:p>
            <a:r>
              <a:rPr lang="it-IT" dirty="0"/>
              <a:t>P. </a:t>
            </a:r>
            <a:r>
              <a:rPr lang="it-IT" dirty="0" err="1"/>
              <a:t>Durrande</a:t>
            </a:r>
            <a:r>
              <a:rPr lang="it-IT" b="1" dirty="0"/>
              <a:t>, </a:t>
            </a:r>
            <a:r>
              <a:rPr lang="it-IT" b="1" i="1" dirty="0"/>
              <a:t>L’arte di educare alla vita</a:t>
            </a:r>
            <a:r>
              <a:rPr lang="it-IT" dirty="0"/>
              <a:t>, </a:t>
            </a:r>
            <a:r>
              <a:rPr lang="it-IT" dirty="0" err="1"/>
              <a:t>Qiqajon</a:t>
            </a:r>
            <a:r>
              <a:rPr lang="it-IT" dirty="0"/>
              <a:t>, Comunità di Bose, 2012.</a:t>
            </a:r>
          </a:p>
          <a:p>
            <a:r>
              <a:rPr lang="it-IT" dirty="0"/>
              <a:t>E. </a:t>
            </a:r>
            <a:r>
              <a:rPr lang="it-IT" dirty="0" err="1"/>
              <a:t>Erikson</a:t>
            </a:r>
            <a:r>
              <a:rPr lang="it-IT" dirty="0"/>
              <a:t>, </a:t>
            </a:r>
            <a:r>
              <a:rPr lang="it-IT" b="1" i="1" dirty="0"/>
              <a:t>Infanzia e società</a:t>
            </a:r>
            <a:r>
              <a:rPr lang="it-IT" dirty="0"/>
              <a:t>, Armando Editore, 1969.</a:t>
            </a:r>
          </a:p>
          <a:p>
            <a:r>
              <a:rPr lang="it-IT" dirty="0"/>
              <a:t>E. </a:t>
            </a:r>
            <a:r>
              <a:rPr lang="it-IT" dirty="0" err="1"/>
              <a:t>Erikson</a:t>
            </a:r>
            <a:r>
              <a:rPr lang="it-IT" dirty="0"/>
              <a:t>, </a:t>
            </a:r>
            <a:r>
              <a:rPr lang="it-IT" b="1" i="1" dirty="0"/>
              <a:t>I cicli della vita. Continuità e mutamenti</a:t>
            </a:r>
            <a:r>
              <a:rPr lang="it-IT" b="1" dirty="0"/>
              <a:t>, </a:t>
            </a:r>
            <a:r>
              <a:rPr lang="it-IT" dirty="0"/>
              <a:t>Armando editore, 1999.</a:t>
            </a:r>
          </a:p>
          <a:p>
            <a:r>
              <a:rPr lang="it-IT" dirty="0"/>
              <a:t>R. </a:t>
            </a:r>
            <a:r>
              <a:rPr lang="it-IT" dirty="0" err="1"/>
              <a:t>Guardini</a:t>
            </a:r>
            <a:r>
              <a:rPr lang="it-IT" dirty="0"/>
              <a:t>, </a:t>
            </a:r>
            <a:r>
              <a:rPr lang="it-IT" b="1" i="1" dirty="0"/>
              <a:t>Le età della vita</a:t>
            </a:r>
            <a:r>
              <a:rPr lang="it-IT" dirty="0"/>
              <a:t>, Vita e pensiero. </a:t>
            </a:r>
          </a:p>
          <a:p>
            <a:r>
              <a:rPr lang="it-IT" dirty="0"/>
              <a:t>D.  W. </a:t>
            </a:r>
            <a:r>
              <a:rPr lang="it-IT" dirty="0" err="1"/>
              <a:t>Winnicott</a:t>
            </a:r>
            <a:r>
              <a:rPr lang="it-IT" dirty="0"/>
              <a:t>, </a:t>
            </a:r>
            <a:r>
              <a:rPr lang="it-IT" b="1" i="1" dirty="0"/>
              <a:t>Sviluppo affettivo ed ambiente. Studi sulla teoria dello sviluppo affettivo</a:t>
            </a:r>
            <a:r>
              <a:rPr lang="it-IT" dirty="0"/>
              <a:t>, Armando editore, 1970. </a:t>
            </a:r>
          </a:p>
          <a:p>
            <a:r>
              <a:rPr lang="it-IT" dirty="0"/>
              <a:t>D. </a:t>
            </a:r>
            <a:r>
              <a:rPr lang="it-IT" dirty="0" err="1"/>
              <a:t>Heller</a:t>
            </a:r>
            <a:r>
              <a:rPr lang="it-IT" dirty="0"/>
              <a:t>, </a:t>
            </a:r>
            <a:r>
              <a:rPr lang="it-IT" b="1" i="1" dirty="0"/>
              <a:t>Il Dio dei bambini</a:t>
            </a:r>
            <a:r>
              <a:rPr lang="it-IT" i="1" dirty="0"/>
              <a:t>,</a:t>
            </a:r>
            <a:r>
              <a:rPr lang="it-IT" dirty="0"/>
              <a:t> </a:t>
            </a:r>
            <a:r>
              <a:rPr lang="it-IT" dirty="0" err="1"/>
              <a:t>Elledici</a:t>
            </a:r>
            <a:r>
              <a:rPr lang="it-IT" dirty="0"/>
              <a:t>, 1991.</a:t>
            </a:r>
          </a:p>
          <a:p>
            <a:r>
              <a:rPr lang="it-IT" dirty="0"/>
              <a:t>J. </a:t>
            </a:r>
            <a:r>
              <a:rPr lang="it-IT" dirty="0" err="1"/>
              <a:t>Mol</a:t>
            </a:r>
            <a:r>
              <a:rPr lang="it-IT" dirty="0"/>
              <a:t>, </a:t>
            </a:r>
            <a:r>
              <a:rPr lang="it-IT" b="1" i="1" dirty="0"/>
              <a:t>Crescere nella fiducia. Educare i bambini senza premi né punizioni</a:t>
            </a:r>
            <a:r>
              <a:rPr lang="it-IT" i="1" dirty="0"/>
              <a:t>,</a:t>
            </a:r>
            <a:endParaRPr lang="it-IT" dirty="0"/>
          </a:p>
          <a:p>
            <a:r>
              <a:rPr lang="it-IT" dirty="0"/>
              <a:t>S. Tim,</a:t>
            </a:r>
            <a:r>
              <a:rPr lang="it-IT" b="1" dirty="0"/>
              <a:t> </a:t>
            </a:r>
            <a:r>
              <a:rPr lang="it-IT" dirty="0"/>
              <a:t> </a:t>
            </a:r>
            <a:r>
              <a:rPr lang="it-IT" b="1" i="1" dirty="0"/>
              <a:t>I bambini hanno bisogno di fiducia. Il metodo Montessori oggi per </a:t>
            </a:r>
            <a:r>
              <a:rPr lang="it-IT" b="1" i="1" dirty="0" smtClean="0"/>
              <a:t>crescere figli felici, </a:t>
            </a:r>
            <a:r>
              <a:rPr lang="it-IT" i="1" dirty="0" smtClean="0"/>
              <a:t>Fabbri, 2007.</a:t>
            </a:r>
            <a:endParaRPr lang="it-IT" dirty="0"/>
          </a:p>
          <a:p>
            <a:r>
              <a:rPr lang="it-IT" dirty="0"/>
              <a:t>Ana Maria Rizzuto,</a:t>
            </a:r>
            <a:r>
              <a:rPr lang="it-IT" b="1" dirty="0"/>
              <a:t> </a:t>
            </a:r>
            <a:r>
              <a:rPr lang="it-IT" b="1" i="1" dirty="0"/>
              <a:t>La nascita del Dio vivente. Studio </a:t>
            </a:r>
            <a:r>
              <a:rPr lang="it-IT" b="1" i="1" dirty="0" err="1" smtClean="0"/>
              <a:t>psiconalitico</a:t>
            </a:r>
            <a:r>
              <a:rPr lang="it-IT" dirty="0"/>
              <a:t>, Borla, 1994</a:t>
            </a:r>
            <a:r>
              <a:rPr lang="it-IT" dirty="0" smtClean="0"/>
              <a:t>.</a:t>
            </a:r>
          </a:p>
          <a:p>
            <a:endParaRPr lang="it-IT" sz="1600" dirty="0"/>
          </a:p>
        </p:txBody>
      </p:sp>
      <p:sp>
        <p:nvSpPr>
          <p:cNvPr id="4" name="CasellaDiTesto 3"/>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164333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47382" y="641445"/>
            <a:ext cx="10515600" cy="5773003"/>
          </a:xfrm>
          <a:solidFill>
            <a:schemeClr val="accent4">
              <a:lumMod val="40000"/>
              <a:lumOff val="60000"/>
            </a:schemeClr>
          </a:solidFill>
          <a:ln>
            <a:solidFill>
              <a:srgbClr val="002060"/>
            </a:solidFill>
          </a:ln>
        </p:spPr>
        <p:txBody>
          <a:bodyPr>
            <a:noAutofit/>
          </a:bodyPr>
          <a:lstStyle/>
          <a:p>
            <a:r>
              <a:rPr lang="it-IT" sz="2800" dirty="0" smtClean="0"/>
              <a:t/>
            </a:r>
            <a:br>
              <a:rPr lang="it-IT" sz="2800" dirty="0" smtClean="0"/>
            </a:br>
            <a:r>
              <a:rPr lang="it-IT" sz="2800" dirty="0" smtClean="0">
                <a:latin typeface="+mn-lt"/>
              </a:rPr>
              <a:t>«</a:t>
            </a:r>
            <a:r>
              <a:rPr lang="it-IT" sz="2800" dirty="0">
                <a:latin typeface="+mn-lt"/>
              </a:rPr>
              <a:t>La fiducia? Non sappiamo più in chi riporla: non in questi politici, che riescono a stupirci negativamente ogni giorno… non in questa Europa che sembra disinteressarsi dei suoi cittadini; non in questa economia che sembra badare solo a se stessa; non in questa tecnologia che ci sorride solo per due anni poi è ora di cambiarla. Qui si fa durissima: forse dovremmo cominciare ad avere fiducia in noi stessi, e non vergognarci di immaginare un futuro differente, da pensare e condividere con gli altri. E anzi cominciare ad azzardare che gli altri non ci danno solo fregature. Si tratta di avere fiducia. La fiducia è il primo atto di fede, significa ammettere che non ci siamo fatti da soli, e che l’atto di creare, inventare, costruire è fatto solo con o per gli altri, niente è fatto solo per se stessi, anche il gesto di più alta vanità richiede un altro che la riconosca… </a:t>
            </a:r>
            <a:r>
              <a:rPr lang="it-IT" sz="2800" dirty="0" smtClean="0">
                <a:latin typeface="+mn-lt"/>
              </a:rPr>
              <a:t/>
            </a:r>
            <a:br>
              <a:rPr lang="it-IT" sz="2800" dirty="0" smtClean="0">
                <a:latin typeface="+mn-lt"/>
              </a:rPr>
            </a:br>
            <a:r>
              <a:rPr lang="it-IT" sz="2800" dirty="0"/>
              <a:t/>
            </a:r>
            <a:br>
              <a:rPr lang="it-IT" sz="2800" dirty="0"/>
            </a:br>
            <a:r>
              <a:rPr lang="it-IT" sz="2800" dirty="0" smtClean="0"/>
              <a:t>								</a:t>
            </a:r>
            <a:r>
              <a:rPr lang="it-IT" sz="1500" b="1" dirty="0" smtClean="0"/>
              <a:t>(G. </a:t>
            </a:r>
            <a:r>
              <a:rPr lang="it-IT" sz="1500" b="1" dirty="0" err="1" smtClean="0"/>
              <a:t>Poretti</a:t>
            </a:r>
            <a:r>
              <a:rPr lang="it-IT" sz="1500" b="1" dirty="0" smtClean="0"/>
              <a:t>, Avvenire </a:t>
            </a:r>
            <a:r>
              <a:rPr lang="it-IT" sz="1500" b="1" dirty="0"/>
              <a:t>31/12/2014)</a:t>
            </a:r>
            <a:br>
              <a:rPr lang="it-IT" sz="1500" b="1" dirty="0"/>
            </a:br>
            <a:endParaRPr lang="it-IT" sz="1500" b="1" dirty="0"/>
          </a:p>
        </p:txBody>
      </p:sp>
      <p:sp>
        <p:nvSpPr>
          <p:cNvPr id="3" name="CasellaDiTesto 2"/>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41538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a:spLocks noGrp="1"/>
          </p:cNvSpPr>
          <p:nvPr>
            <p:ph type="title"/>
          </p:nvPr>
        </p:nvSpPr>
        <p:spPr/>
        <p:txBody>
          <a:bodyPr>
            <a:normAutofit fontScale="90000"/>
          </a:bodyPr>
          <a:lstStyle/>
          <a:p>
            <a:r>
              <a:rPr lang="it-IT" sz="3500" b="1" dirty="0" smtClean="0">
                <a:ln w="22225">
                  <a:solidFill>
                    <a:srgbClr val="FF0000"/>
                  </a:solidFill>
                  <a:prstDash val="solid"/>
                </a:ln>
                <a:solidFill>
                  <a:schemeClr val="accent2">
                    <a:lumMod val="40000"/>
                    <a:lumOff val="60000"/>
                  </a:schemeClr>
                </a:solidFill>
                <a:latin typeface="Bookman Old Style" panose="02050604050505020204" pitchFamily="18" charset="0"/>
              </a:rPr>
              <a:t>Fiducia:</a:t>
            </a:r>
            <a:r>
              <a:rPr lang="it-IT" sz="3500" dirty="0" smtClean="0">
                <a:latin typeface="Bookman Old Style" panose="02050604050505020204" pitchFamily="18" charset="0"/>
              </a:rPr>
              <a:t> una parola in crisi?</a:t>
            </a:r>
            <a:br>
              <a:rPr lang="it-IT" sz="3500" dirty="0" smtClean="0">
                <a:latin typeface="Bookman Old Style" panose="02050604050505020204" pitchFamily="18" charset="0"/>
              </a:rPr>
            </a:br>
            <a:r>
              <a:rPr lang="it-IT" sz="3500" dirty="0" smtClean="0">
                <a:latin typeface="Bookman Old Style" panose="02050604050505020204" pitchFamily="18" charset="0"/>
              </a:rPr>
              <a:t>              </a:t>
            </a:r>
            <a:r>
              <a:rPr lang="it-IT" sz="3500" dirty="0" err="1" smtClean="0">
                <a:latin typeface="Bookman Old Style" panose="02050604050505020204" pitchFamily="18" charset="0"/>
              </a:rPr>
              <a:t>un’atteggiamento</a:t>
            </a:r>
            <a:r>
              <a:rPr lang="it-IT" sz="3500" dirty="0" smtClean="0">
                <a:latin typeface="Bookman Old Style" panose="02050604050505020204" pitchFamily="18" charset="0"/>
              </a:rPr>
              <a:t> in crisi?</a:t>
            </a:r>
            <a:br>
              <a:rPr lang="it-IT" sz="3500" dirty="0" smtClean="0">
                <a:latin typeface="Bookman Old Style" panose="02050604050505020204" pitchFamily="18" charset="0"/>
              </a:rPr>
            </a:br>
            <a:r>
              <a:rPr lang="it-IT" sz="3500" dirty="0" smtClean="0">
                <a:latin typeface="Bookman Old Style" panose="02050604050505020204" pitchFamily="18" charset="0"/>
              </a:rPr>
              <a:t/>
            </a:r>
            <a:br>
              <a:rPr lang="it-IT" sz="3500" dirty="0" smtClean="0">
                <a:latin typeface="Bookman Old Style" panose="02050604050505020204" pitchFamily="18" charset="0"/>
              </a:rPr>
            </a:br>
            <a:r>
              <a:rPr lang="it-IT" sz="3500" dirty="0" smtClean="0">
                <a:latin typeface="Bookman Old Style" panose="02050604050505020204" pitchFamily="18" charset="0"/>
              </a:rPr>
              <a:t/>
            </a:r>
            <a:br>
              <a:rPr lang="it-IT" sz="3500" dirty="0" smtClean="0">
                <a:latin typeface="Bookman Old Style" panose="02050604050505020204" pitchFamily="18" charset="0"/>
              </a:rPr>
            </a:br>
            <a:r>
              <a:rPr lang="it-IT" sz="3500" dirty="0" smtClean="0">
                <a:latin typeface="Bookman Old Style" panose="02050604050505020204" pitchFamily="18" charset="0"/>
              </a:rPr>
              <a:t>Tempo di incertezze… tempo di paure… </a:t>
            </a:r>
            <a:br>
              <a:rPr lang="it-IT" sz="3500" dirty="0" smtClean="0">
                <a:latin typeface="Bookman Old Style" panose="02050604050505020204" pitchFamily="18" charset="0"/>
              </a:rPr>
            </a:br>
            <a:r>
              <a:rPr lang="it-IT" sz="3500" dirty="0" smtClean="0">
                <a:latin typeface="Bookman Old Style" panose="02050604050505020204" pitchFamily="18" charset="0"/>
              </a:rPr>
              <a:t/>
            </a:r>
            <a:br>
              <a:rPr lang="it-IT" sz="3500" dirty="0" smtClean="0">
                <a:latin typeface="Bookman Old Style" panose="02050604050505020204" pitchFamily="18" charset="0"/>
              </a:rPr>
            </a:br>
            <a:r>
              <a:rPr lang="it-IT" sz="3500" dirty="0" smtClean="0">
                <a:latin typeface="Bookman Old Style" panose="02050604050505020204" pitchFamily="18" charset="0"/>
              </a:rPr>
              <a:t/>
            </a:r>
            <a:br>
              <a:rPr lang="it-IT" sz="3500" dirty="0" smtClean="0">
                <a:latin typeface="Bookman Old Style" panose="02050604050505020204" pitchFamily="18" charset="0"/>
              </a:rPr>
            </a:br>
            <a:r>
              <a:rPr lang="it-IT" sz="3500" b="1" dirty="0" smtClean="0">
                <a:latin typeface="Bookman Old Style" panose="02050604050505020204" pitchFamily="18" charset="0"/>
              </a:rPr>
              <a:t>eppure ogni giorno diamo fiducia…</a:t>
            </a:r>
            <a:r>
              <a:rPr lang="it-IT" sz="3500" dirty="0" smtClean="0">
                <a:latin typeface="Bookman Old Style" panose="02050604050505020204" pitchFamily="18" charset="0"/>
              </a:rPr>
              <a:t/>
            </a:r>
            <a:br>
              <a:rPr lang="it-IT" sz="3500" dirty="0" smtClean="0">
                <a:latin typeface="Bookman Old Style" panose="02050604050505020204" pitchFamily="18" charset="0"/>
              </a:rPr>
            </a:br>
            <a:r>
              <a:rPr lang="it-IT" sz="3500" dirty="0" smtClean="0">
                <a:latin typeface="Bookman Old Style" panose="02050604050505020204" pitchFamily="18" charset="0"/>
              </a:rPr>
              <a:t>senza fiducie… non si vive</a:t>
            </a:r>
            <a:endParaRPr lang="it-IT" sz="3500" dirty="0">
              <a:latin typeface="Bookman Old Style" panose="02050604050505020204" pitchFamily="18" charset="0"/>
            </a:endParaRPr>
          </a:p>
        </p:txBody>
      </p:sp>
      <p:sp>
        <p:nvSpPr>
          <p:cNvPr id="5" name="CasellaDiTesto 4"/>
          <p:cNvSpPr txBox="1"/>
          <p:nvPr/>
        </p:nvSpPr>
        <p:spPr>
          <a:xfrm>
            <a:off x="955344" y="696035"/>
            <a:ext cx="10454184" cy="5247590"/>
          </a:xfrm>
          <a:prstGeom prst="rect">
            <a:avLst/>
          </a:prstGeom>
          <a:solidFill>
            <a:schemeClr val="accent4">
              <a:lumMod val="40000"/>
              <a:lumOff val="60000"/>
            </a:schemeClr>
          </a:solidFill>
        </p:spPr>
        <p:txBody>
          <a:bodyPr wrap="square" rtlCol="0">
            <a:spAutoFit/>
          </a:bodyPr>
          <a:lstStyle/>
          <a:p>
            <a:r>
              <a:rPr lang="it-IT" sz="5000" b="1" dirty="0" smtClean="0">
                <a:solidFill>
                  <a:srgbClr val="FF0000"/>
                </a:solidFill>
              </a:rPr>
              <a:t>FIDUCIA</a:t>
            </a:r>
            <a:r>
              <a:rPr lang="it-IT" sz="5000" dirty="0" smtClean="0">
                <a:solidFill>
                  <a:srgbClr val="FF0000"/>
                </a:solidFill>
              </a:rPr>
              <a:t>:</a:t>
            </a:r>
            <a:r>
              <a:rPr lang="it-IT" sz="3500" dirty="0" smtClean="0"/>
              <a:t> una parola in crisi?</a:t>
            </a:r>
          </a:p>
          <a:p>
            <a:r>
              <a:rPr lang="it-IT" sz="3500" dirty="0" smtClean="0"/>
              <a:t>                        </a:t>
            </a:r>
            <a:r>
              <a:rPr lang="it-IT" sz="3500" dirty="0"/>
              <a:t>u</a:t>
            </a:r>
            <a:r>
              <a:rPr lang="it-IT" sz="3500" dirty="0" smtClean="0"/>
              <a:t>n atteggiamento in crisi?</a:t>
            </a:r>
          </a:p>
          <a:p>
            <a:endParaRPr lang="it-IT" sz="3500" dirty="0"/>
          </a:p>
          <a:p>
            <a:r>
              <a:rPr lang="it-IT" sz="3500" dirty="0" smtClean="0"/>
              <a:t>Tempo di incertezze… tempo di paure…</a:t>
            </a:r>
          </a:p>
          <a:p>
            <a:endParaRPr lang="it-IT" sz="3500" dirty="0"/>
          </a:p>
          <a:p>
            <a:r>
              <a:rPr lang="it-IT" sz="3500" b="1" dirty="0" smtClean="0">
                <a:solidFill>
                  <a:srgbClr val="FF0000"/>
                </a:solidFill>
              </a:rPr>
              <a:t>Eppure ogni giorno diamo fiducia…</a:t>
            </a:r>
          </a:p>
          <a:p>
            <a:endParaRPr lang="it-IT" sz="3500" dirty="0"/>
          </a:p>
          <a:p>
            <a:pPr algn="ctr"/>
            <a:r>
              <a:rPr lang="it-IT" sz="4000" b="1" dirty="0" smtClean="0"/>
              <a:t>Senza fiducie non si vive…</a:t>
            </a:r>
          </a:p>
          <a:p>
            <a:endParaRPr lang="it-IT" sz="3500" dirty="0"/>
          </a:p>
        </p:txBody>
      </p:sp>
      <p:sp>
        <p:nvSpPr>
          <p:cNvPr id="4" name="CasellaDiTesto 3"/>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16599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1000"/>
                                        <p:tgtEl>
                                          <p:spTgt spid="5">
                                            <p:txEl>
                                              <p:pRg st="7" end="7"/>
                                            </p:txEl>
                                          </p:spTgt>
                                        </p:tgtEl>
                                      </p:cBhvr>
                                    </p:animEffect>
                                    <p:anim calcmode="lin" valueType="num">
                                      <p:cBhvr>
                                        <p:cTn id="3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
            </a:r>
            <a:br>
              <a:rPr lang="it-IT" dirty="0" smtClean="0"/>
            </a:br>
            <a:r>
              <a:rPr lang="it-IT" dirty="0" smtClean="0"/>
              <a:t/>
            </a:r>
            <a:br>
              <a:rPr lang="it-IT" dirty="0" smtClean="0"/>
            </a:br>
            <a:r>
              <a:rPr lang="it-IT" b="1" dirty="0" smtClean="0">
                <a:latin typeface="Bookman Old Style" panose="02050604050505020204" pitchFamily="18" charset="0"/>
              </a:rPr>
              <a:t>Nella fiducia si cresce… </a:t>
            </a:r>
            <a:br>
              <a:rPr lang="it-IT" b="1" dirty="0" smtClean="0">
                <a:latin typeface="Bookman Old Style" panose="02050604050505020204" pitchFamily="18" charset="0"/>
              </a:rPr>
            </a:br>
            <a:r>
              <a:rPr lang="it-IT" b="1" dirty="0" smtClean="0">
                <a:solidFill>
                  <a:srgbClr val="FF0000"/>
                </a:solidFill>
                <a:latin typeface="Bookman Old Style" panose="02050604050505020204" pitchFamily="18" charset="0"/>
              </a:rPr>
              <a:t>la fiducia si educa…</a:t>
            </a:r>
            <a:br>
              <a:rPr lang="it-IT" b="1" dirty="0" smtClean="0">
                <a:solidFill>
                  <a:srgbClr val="FF0000"/>
                </a:solidFill>
                <a:latin typeface="Bookman Old Style" panose="02050604050505020204" pitchFamily="18" charset="0"/>
              </a:rPr>
            </a:br>
            <a:r>
              <a:rPr lang="it-IT" dirty="0" smtClean="0">
                <a:latin typeface="Bookman Old Style" panose="02050604050505020204" pitchFamily="18" charset="0"/>
              </a:rPr>
              <a:t/>
            </a:r>
            <a:br>
              <a:rPr lang="it-IT" dirty="0" smtClean="0">
                <a:latin typeface="Bookman Old Style" panose="02050604050505020204" pitchFamily="18" charset="0"/>
              </a:rPr>
            </a:br>
            <a:endParaRPr lang="it-IT" dirty="0">
              <a:latin typeface="Bookman Old Style" panose="02050604050505020204" pitchFamily="18" charset="0"/>
            </a:endParaRPr>
          </a:p>
        </p:txBody>
      </p:sp>
      <p:sp>
        <p:nvSpPr>
          <p:cNvPr id="6" name="CasellaDiTesto 5"/>
          <p:cNvSpPr txBox="1"/>
          <p:nvPr/>
        </p:nvSpPr>
        <p:spPr>
          <a:xfrm>
            <a:off x="1021079" y="1690688"/>
            <a:ext cx="6786489" cy="4370427"/>
          </a:xfrm>
          <a:prstGeom prst="rect">
            <a:avLst/>
          </a:prstGeom>
          <a:solidFill>
            <a:schemeClr val="accent4">
              <a:lumMod val="40000"/>
              <a:lumOff val="60000"/>
            </a:schemeClr>
          </a:solidFill>
          <a:ln>
            <a:solidFill>
              <a:srgbClr val="002060"/>
            </a:solidFill>
          </a:ln>
        </p:spPr>
        <p:txBody>
          <a:bodyPr wrap="square" rtlCol="0">
            <a:spAutoFit/>
          </a:bodyPr>
          <a:lstStyle/>
          <a:p>
            <a:pPr algn="ctr"/>
            <a:r>
              <a:rPr lang="it-IT" sz="3500" b="1" dirty="0" smtClean="0">
                <a:solidFill>
                  <a:srgbClr val="FF0000"/>
                </a:solidFill>
              </a:rPr>
              <a:t>Educare alla fiducia è:</a:t>
            </a:r>
          </a:p>
          <a:p>
            <a:endParaRPr lang="it-IT" sz="1500" dirty="0"/>
          </a:p>
          <a:p>
            <a:pPr marL="285750" indent="-285750">
              <a:buFontTx/>
              <a:buChar char="-"/>
            </a:pPr>
            <a:r>
              <a:rPr lang="it-IT" sz="3500" b="1" dirty="0" smtClean="0">
                <a:solidFill>
                  <a:srgbClr val="FF0000"/>
                </a:solidFill>
              </a:rPr>
              <a:t>educare alla vita</a:t>
            </a:r>
            <a:r>
              <a:rPr lang="it-IT" sz="3500" dirty="0" smtClean="0">
                <a:solidFill>
                  <a:srgbClr val="FF0000"/>
                </a:solidFill>
              </a:rPr>
              <a:t>, </a:t>
            </a:r>
            <a:r>
              <a:rPr lang="it-IT" sz="3500" dirty="0" smtClean="0"/>
              <a:t>educare a vivere</a:t>
            </a:r>
          </a:p>
          <a:p>
            <a:endParaRPr lang="it-IT" sz="3500" dirty="0" smtClean="0"/>
          </a:p>
          <a:p>
            <a:pPr marL="285750" indent="-285750">
              <a:buFontTx/>
              <a:buChar char="-"/>
            </a:pPr>
            <a:r>
              <a:rPr lang="it-IT" sz="3500" dirty="0"/>
              <a:t>a</a:t>
            </a:r>
            <a:r>
              <a:rPr lang="it-IT" sz="3500" dirty="0" smtClean="0"/>
              <a:t> trovare il proprio posto nel mondo</a:t>
            </a:r>
          </a:p>
          <a:p>
            <a:r>
              <a:rPr lang="it-IT" sz="3500" dirty="0"/>
              <a:t> </a:t>
            </a:r>
            <a:r>
              <a:rPr lang="it-IT" sz="3500" dirty="0" smtClean="0"/>
              <a:t>- a superare la paura</a:t>
            </a:r>
          </a:p>
          <a:p>
            <a:r>
              <a:rPr lang="it-IT" sz="3500" dirty="0" smtClean="0"/>
              <a:t>-  ad avere coraggio!</a:t>
            </a:r>
          </a:p>
          <a:p>
            <a:endParaRPr lang="it-IT" dirty="0"/>
          </a:p>
        </p:txBody>
      </p:sp>
      <p:sp>
        <p:nvSpPr>
          <p:cNvPr id="7" name="Freccia in giù 6"/>
          <p:cNvSpPr/>
          <p:nvPr/>
        </p:nvSpPr>
        <p:spPr>
          <a:xfrm flipH="1">
            <a:off x="4414323" y="3031839"/>
            <a:ext cx="573260" cy="562708"/>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rotWithShape="1">
          <a:blip r:embed="rId2">
            <a:extLst>
              <a:ext uri="{28A0092B-C50C-407E-A947-70E740481C1C}">
                <a14:useLocalDpi xmlns:a14="http://schemas.microsoft.com/office/drawing/2010/main" val="0"/>
              </a:ext>
            </a:extLst>
          </a:blip>
          <a:srcRect l="6116" r="7951" b="13337"/>
          <a:stretch/>
        </p:blipFill>
        <p:spPr>
          <a:xfrm>
            <a:off x="6848576" y="3235569"/>
            <a:ext cx="4863363" cy="2969951"/>
          </a:xfrm>
          <a:prstGeom prst="rect">
            <a:avLst/>
          </a:prstGeom>
          <a:ln>
            <a:solidFill>
              <a:srgbClr val="002060"/>
            </a:solidFill>
          </a:ln>
        </p:spPr>
      </p:pic>
      <p:sp>
        <p:nvSpPr>
          <p:cNvPr id="9" name="CasellaDiTesto 8"/>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224670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5180463" cy="3620021"/>
          </a:xfrm>
        </p:spPr>
        <p:txBody>
          <a:bodyPr>
            <a:normAutofit/>
          </a:bodyPr>
          <a:lstStyle/>
          <a:p>
            <a:pPr algn="ctr"/>
            <a:r>
              <a:rPr lang="it-IT" sz="5000" dirty="0" smtClean="0">
                <a:latin typeface="+mn-lt"/>
              </a:rPr>
              <a:t>Piccolo test </a:t>
            </a:r>
            <a:br>
              <a:rPr lang="it-IT" sz="5000" dirty="0" smtClean="0">
                <a:latin typeface="+mn-lt"/>
              </a:rPr>
            </a:br>
            <a:r>
              <a:rPr lang="it-IT" sz="5000" dirty="0" smtClean="0">
                <a:latin typeface="+mn-lt"/>
              </a:rPr>
              <a:t>per misurare </a:t>
            </a:r>
            <a:br>
              <a:rPr lang="it-IT" sz="5000" dirty="0" smtClean="0">
                <a:latin typeface="+mn-lt"/>
              </a:rPr>
            </a:br>
            <a:r>
              <a:rPr lang="it-IT" sz="5000" dirty="0" smtClean="0">
                <a:latin typeface="+mn-lt"/>
              </a:rPr>
              <a:t>la nostra … </a:t>
            </a:r>
            <a:r>
              <a:rPr lang="it-IT" sz="5000" b="1" dirty="0" smtClean="0">
                <a:solidFill>
                  <a:srgbClr val="FF0000"/>
                </a:solidFill>
                <a:latin typeface="+mn-lt"/>
              </a:rPr>
              <a:t>FIDUCIA…</a:t>
            </a:r>
            <a:endParaRPr lang="it-IT" sz="5000" b="1" dirty="0">
              <a:solidFill>
                <a:srgbClr val="FF0000"/>
              </a:solidFill>
              <a:latin typeface="+mn-lt"/>
            </a:endParaRPr>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r="7830"/>
          <a:stretch/>
        </p:blipFill>
        <p:spPr>
          <a:xfrm>
            <a:off x="6496334" y="365125"/>
            <a:ext cx="5213446" cy="6107335"/>
          </a:xfrm>
          <a:prstGeom prst="rect">
            <a:avLst/>
          </a:prstGeom>
          <a:ln>
            <a:solidFill>
              <a:srgbClr val="002060"/>
            </a:solidFill>
          </a:ln>
        </p:spPr>
      </p:pic>
      <p:sp>
        <p:nvSpPr>
          <p:cNvPr id="4" name="CasellaDiTesto 3"/>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367119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64525" y="627797"/>
            <a:ext cx="4271750" cy="3439235"/>
          </a:xfrm>
          <a:prstGeom prst="rect">
            <a:avLst/>
          </a:prstGeom>
          <a:noFill/>
          <a:ln>
            <a:solidFill>
              <a:srgbClr val="002060"/>
            </a:solidFill>
          </a:ln>
        </p:spPr>
        <p:txBody>
          <a:bodyPr wrap="square" rtlCol="0">
            <a:spAutoFit/>
          </a:bodyPr>
          <a:lstStyle/>
          <a:p>
            <a:endParaRPr lang="it-IT" dirty="0"/>
          </a:p>
        </p:txBody>
      </p:sp>
      <p:sp>
        <p:nvSpPr>
          <p:cNvPr id="4" name="CasellaDiTesto 3"/>
          <p:cNvSpPr txBox="1"/>
          <p:nvPr/>
        </p:nvSpPr>
        <p:spPr>
          <a:xfrm>
            <a:off x="6373504" y="1610436"/>
            <a:ext cx="5090615" cy="4435522"/>
          </a:xfrm>
          <a:prstGeom prst="rect">
            <a:avLst/>
          </a:prstGeom>
          <a:noFill/>
        </p:spPr>
        <p:txBody>
          <a:bodyPr wrap="square" rtlCol="0">
            <a:spAutoFit/>
          </a:bodyPr>
          <a:lstStyle/>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49" y="415865"/>
            <a:ext cx="5022375" cy="5970630"/>
          </a:xfrm>
          <a:prstGeom prst="rect">
            <a:avLst/>
          </a:prstGeom>
          <a:ln>
            <a:solidFill>
              <a:srgbClr val="002060"/>
            </a:solidFill>
          </a:ln>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38" y="1940254"/>
            <a:ext cx="5135202" cy="3846367"/>
          </a:xfrm>
          <a:prstGeom prst="rect">
            <a:avLst/>
          </a:prstGeom>
          <a:ln>
            <a:solidFill>
              <a:schemeClr val="accent5">
                <a:lumMod val="75000"/>
              </a:schemeClr>
            </a:solidFill>
          </a:ln>
        </p:spPr>
      </p:pic>
      <p:sp>
        <p:nvSpPr>
          <p:cNvPr id="8" name="CasellaDiTesto 7"/>
          <p:cNvSpPr txBox="1"/>
          <p:nvPr/>
        </p:nvSpPr>
        <p:spPr>
          <a:xfrm>
            <a:off x="5786651" y="598287"/>
            <a:ext cx="4490113" cy="646331"/>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endParaRPr lang="it-IT" sz="800" b="1" dirty="0" smtClean="0"/>
          </a:p>
          <a:p>
            <a:r>
              <a:rPr lang="it-IT" sz="2000" b="1" dirty="0" smtClean="0"/>
              <a:t>Quando arrivano… sono dolori…</a:t>
            </a:r>
          </a:p>
          <a:p>
            <a:endParaRPr lang="it-IT" sz="800" b="1" dirty="0"/>
          </a:p>
        </p:txBody>
      </p:sp>
      <p:sp>
        <p:nvSpPr>
          <p:cNvPr id="9" name="CasellaDiTesto 8"/>
          <p:cNvSpPr txBox="1"/>
          <p:nvPr/>
        </p:nvSpPr>
        <p:spPr>
          <a:xfrm>
            <a:off x="5786651" y="5895833"/>
            <a:ext cx="6107799" cy="707886"/>
          </a:xfrm>
          <a:prstGeom prst="rect">
            <a:avLst/>
          </a:prstGeom>
          <a:solidFill>
            <a:schemeClr val="accent4">
              <a:lumMod val="40000"/>
              <a:lumOff val="60000"/>
            </a:schemeClr>
          </a:solidFill>
          <a:ln>
            <a:solidFill>
              <a:srgbClr val="002060"/>
            </a:solidFill>
          </a:ln>
        </p:spPr>
        <p:txBody>
          <a:bodyPr wrap="square" rtlCol="0">
            <a:spAutoFit/>
          </a:bodyPr>
          <a:lstStyle/>
          <a:p>
            <a:r>
              <a:rPr lang="it-IT" sz="2000" b="1" dirty="0" smtClean="0"/>
              <a:t>Vostro figlio torna da una commissione e questo è il resto che gli hanno dato: che pensate?  </a:t>
            </a:r>
            <a:endParaRPr lang="it-IT" sz="2000" b="1" dirty="0"/>
          </a:p>
        </p:txBody>
      </p:sp>
      <p:sp>
        <p:nvSpPr>
          <p:cNvPr id="10" name="CasellaDiTesto 9"/>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40097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86" y="583487"/>
            <a:ext cx="4553370" cy="4752787"/>
          </a:xfrm>
          <a:prstGeom prst="rect">
            <a:avLst/>
          </a:prstGeom>
          <a:ln>
            <a:solidFill>
              <a:schemeClr val="tx1"/>
            </a:solidFill>
          </a:ln>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249" y="1843906"/>
            <a:ext cx="6207851" cy="4655888"/>
          </a:xfrm>
          <a:prstGeom prst="rect">
            <a:avLst/>
          </a:prstGeom>
          <a:ln>
            <a:solidFill>
              <a:schemeClr val="tx1"/>
            </a:solidFill>
          </a:ln>
        </p:spPr>
      </p:pic>
      <p:sp>
        <p:nvSpPr>
          <p:cNvPr id="5" name="CasellaDiTesto 4"/>
          <p:cNvSpPr txBox="1"/>
          <p:nvPr/>
        </p:nvSpPr>
        <p:spPr>
          <a:xfrm>
            <a:off x="4653887" y="583487"/>
            <a:ext cx="6974006" cy="400110"/>
          </a:xfrm>
          <a:prstGeom prst="rect">
            <a:avLst/>
          </a:prstGeom>
          <a:solidFill>
            <a:schemeClr val="accent4">
              <a:lumMod val="40000"/>
              <a:lumOff val="60000"/>
            </a:schemeClr>
          </a:solidFill>
          <a:ln>
            <a:solidFill>
              <a:srgbClr val="002060"/>
            </a:solidFill>
          </a:ln>
        </p:spPr>
        <p:txBody>
          <a:bodyPr wrap="square" rtlCol="0">
            <a:spAutoFit/>
          </a:bodyPr>
          <a:lstStyle/>
          <a:p>
            <a:r>
              <a:rPr lang="it-IT" sz="2000" b="1" dirty="0" smtClean="0"/>
              <a:t>Ha sbagliato il compito… cosa le diciamo?</a:t>
            </a:r>
            <a:endParaRPr lang="it-IT" sz="2000" b="1" dirty="0"/>
          </a:p>
        </p:txBody>
      </p:sp>
      <p:sp>
        <p:nvSpPr>
          <p:cNvPr id="6" name="CasellaDiTesto 5"/>
          <p:cNvSpPr txBox="1"/>
          <p:nvPr/>
        </p:nvSpPr>
        <p:spPr>
          <a:xfrm>
            <a:off x="5704764" y="1719618"/>
            <a:ext cx="6059606" cy="400110"/>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r>
              <a:rPr lang="it-IT" sz="2000" b="1" dirty="0" smtClean="0"/>
              <a:t>Al risveglio, questa è la strada … cosa dite ai vostri figli?</a:t>
            </a:r>
            <a:endParaRPr lang="it-IT" sz="2000" b="1" dirty="0"/>
          </a:p>
        </p:txBody>
      </p:sp>
      <p:sp>
        <p:nvSpPr>
          <p:cNvPr id="7" name="CasellaDiTesto 6"/>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37615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751518" y="1144870"/>
            <a:ext cx="2811217" cy="1477328"/>
          </a:xfrm>
          <a:prstGeom prst="rect">
            <a:avLst/>
          </a:prstGeom>
          <a:solidFill>
            <a:schemeClr val="accent4">
              <a:lumMod val="40000"/>
              <a:lumOff val="60000"/>
            </a:schemeClr>
          </a:solidFill>
          <a:ln>
            <a:solidFill>
              <a:srgbClr val="002060"/>
            </a:solidFill>
          </a:ln>
        </p:spPr>
        <p:txBody>
          <a:bodyPr wrap="square" rtlCol="0">
            <a:spAutoFit/>
          </a:bodyPr>
          <a:lstStyle/>
          <a:p>
            <a:endParaRPr lang="it-IT" sz="2000" b="1" dirty="0" smtClean="0"/>
          </a:p>
          <a:p>
            <a:r>
              <a:rPr lang="it-IT" sz="2500" b="1" dirty="0" smtClean="0"/>
              <a:t>Questa è la classe di tuo figlio…</a:t>
            </a:r>
          </a:p>
          <a:p>
            <a:endParaRPr lang="it-IT" sz="2000" b="1"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76" y="613927"/>
            <a:ext cx="7923085" cy="5373918"/>
          </a:xfrm>
          <a:prstGeom prst="rect">
            <a:avLst/>
          </a:prstGeom>
          <a:ln>
            <a:solidFill>
              <a:schemeClr val="accent5">
                <a:lumMod val="50000"/>
              </a:schemeClr>
            </a:solidFill>
          </a:ln>
        </p:spPr>
      </p:pic>
      <p:sp>
        <p:nvSpPr>
          <p:cNvPr id="4" name="CasellaDiTesto 3"/>
          <p:cNvSpPr txBox="1"/>
          <p:nvPr/>
        </p:nvSpPr>
        <p:spPr>
          <a:xfrm>
            <a:off x="10715642" y="6596390"/>
            <a:ext cx="1428746" cy="261610"/>
          </a:xfrm>
          <a:prstGeom prst="rect">
            <a:avLst/>
          </a:prstGeom>
          <a:noFill/>
        </p:spPr>
        <p:txBody>
          <a:bodyPr wrap="square" rtlCol="0">
            <a:spAutoFit/>
          </a:bodyPr>
          <a:lstStyle/>
          <a:p>
            <a:pPr algn="ctr"/>
            <a:r>
              <a:rPr lang="it-IT" sz="1100" i="1" dirty="0" smtClean="0"/>
              <a:t>Marilena Spadoni</a:t>
            </a:r>
            <a:endParaRPr lang="it-IT" sz="1100" i="1" dirty="0"/>
          </a:p>
        </p:txBody>
      </p:sp>
    </p:spTree>
    <p:extLst>
      <p:ext uri="{BB962C8B-B14F-4D97-AF65-F5344CB8AC3E}">
        <p14:creationId xmlns:p14="http://schemas.microsoft.com/office/powerpoint/2010/main" val="21318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TotalTime>
  <Words>973</Words>
  <Application>Microsoft Office PowerPoint</Application>
  <PresentationFormat>Widescreen</PresentationFormat>
  <Paragraphs>144</Paragraphs>
  <Slides>21</Slides>
  <Notes>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Bookman Old Style</vt:lpstr>
      <vt:lpstr>Calibri</vt:lpstr>
      <vt:lpstr>Calibri Light</vt:lpstr>
      <vt:lpstr>Times New Roman</vt:lpstr>
      <vt:lpstr>Wingdings</vt:lpstr>
      <vt:lpstr>Tema di Office</vt:lpstr>
      <vt:lpstr>IO CRESCERÒ …  SICURO PER IL MONDO ANDRÒ</vt:lpstr>
      <vt:lpstr>Ho chiesto in regalo al nuovo anno delle parole… delle parole  che rischiano di scomparire  perché nessuno le nomina più…  futuro, prossimo, mitezza e FIDUCIA!</vt:lpstr>
      <vt:lpstr> «La fiducia? Non sappiamo più in chi riporla: non in questi politici, che riescono a stupirci negativamente ogni giorno… non in questa Europa che sembra disinteressarsi dei suoi cittadini; non in questa economia che sembra badare solo a se stessa; non in questa tecnologia che ci sorride solo per due anni poi è ora di cambiarla. Qui si fa durissima: forse dovremmo cominciare ad avere fiducia in noi stessi, e non vergognarci di immaginare un futuro differente, da pensare e condividere con gli altri. E anzi cominciare ad azzardare che gli altri non ci danno solo fregature. Si tratta di avere fiducia. La fiducia è il primo atto di fede, significa ammettere che non ci siamo fatti da soli, e che l’atto di creare, inventare, costruire è fatto solo con o per gli altri, niente è fatto solo per se stessi, anche il gesto di più alta vanità richiede un altro che la riconosca…           (G. Poretti, Avvenire 31/12/2014) </vt:lpstr>
      <vt:lpstr>Fiducia: una parola in crisi?               un’atteggiamento in crisi?   Tempo di incertezze… tempo di paure…    eppure ogni giorno diamo fiducia… senza fiducie… non si vive</vt:lpstr>
      <vt:lpstr>  Nella fiducia si cresce…  la fiducia si educa…  </vt:lpstr>
      <vt:lpstr>Piccolo test  per misurare  la nostra … FIDUCIA…</vt:lpstr>
      <vt:lpstr>Presentazione standard di PowerPoint</vt:lpstr>
      <vt:lpstr>Presentazione standard di PowerPoint</vt:lpstr>
      <vt:lpstr>Presentazione standard di PowerPoint</vt:lpstr>
      <vt:lpstr>Perché parlare di FIDUCIA?</vt:lpstr>
      <vt:lpstr>TRE TIPI DI FIDUCIA (DALLA SOCIOLOGIA)</vt:lpstr>
      <vt:lpstr>La fiducia di ciascuno coinvolge gli altri… la fiducia è una scommessa sul buono e sul bene … attorno a noi… PER MIGLIORARE IL MONDO…</vt:lpstr>
      <vt:lpstr>Quando e come NASCE la FIDUCIA?</vt:lpstr>
      <vt:lpstr>Presentazione standard di PowerPoint</vt:lpstr>
      <vt:lpstr>Presentazione standard di PowerPoint</vt:lpstr>
      <vt:lpstr>Presentazione standard di PowerPoint</vt:lpstr>
      <vt:lpstr>Presentazione standard di PowerPoint</vt:lpstr>
      <vt:lpstr>FIDARSI VUOL DIRE CREDERE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CRESCERO’… SICURO PER IL MONDO ANDRO’: la fiducia necessaria per crescere, nella relazione genitori e figli</dc:title>
  <dc:creator>marilla</dc:creator>
  <cp:lastModifiedBy>Laura</cp:lastModifiedBy>
  <cp:revision>75</cp:revision>
  <dcterms:created xsi:type="dcterms:W3CDTF">2015-01-05T15:14:20Z</dcterms:created>
  <dcterms:modified xsi:type="dcterms:W3CDTF">2015-01-25T17:52:13Z</dcterms:modified>
  <cp:contentStatus/>
</cp:coreProperties>
</file>